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58" r:id="rId4"/>
    <p:sldId id="261" r:id="rId5"/>
    <p:sldId id="260" r:id="rId6"/>
    <p:sldId id="263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79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424E1-8639-45B6-8399-AEBCDB56D3B4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9B411C-1F97-4C06-BBC3-F329F51F76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757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F6FEB-360D-4011-8457-4ACE754D0250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A3A8D-4F8C-4A2E-8635-864CA54E8C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04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A3A8D-4F8C-4A2E-8635-864CA54E8CD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17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A3A8D-4F8C-4A2E-8635-864CA54E8CD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17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A3A8D-4F8C-4A2E-8635-864CA54E8CD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17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AA45B-03CA-4F0F-9D1C-13D2B4018E5F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E3C-0E5E-4A40-931E-4CEE5C79CA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299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AA45B-03CA-4F0F-9D1C-13D2B4018E5F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E3C-0E5E-4A40-931E-4CEE5C79CA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0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AA45B-03CA-4F0F-9D1C-13D2B4018E5F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E3C-0E5E-4A40-931E-4CEE5C79CA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855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AA45B-03CA-4F0F-9D1C-13D2B4018E5F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E3C-0E5E-4A40-931E-4CEE5C79CA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29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AA45B-03CA-4F0F-9D1C-13D2B4018E5F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E3C-0E5E-4A40-931E-4CEE5C79CA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52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AA45B-03CA-4F0F-9D1C-13D2B4018E5F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E3C-0E5E-4A40-931E-4CEE5C79CA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41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AA45B-03CA-4F0F-9D1C-13D2B4018E5F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E3C-0E5E-4A40-931E-4CEE5C79CA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55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AA45B-03CA-4F0F-9D1C-13D2B4018E5F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E3C-0E5E-4A40-931E-4CEE5C79CA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570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AA45B-03CA-4F0F-9D1C-13D2B4018E5F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E3C-0E5E-4A40-931E-4CEE5C79CA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69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AA45B-03CA-4F0F-9D1C-13D2B4018E5F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E3C-0E5E-4A40-931E-4CEE5C79CA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987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AA45B-03CA-4F0F-9D1C-13D2B4018E5F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E3C-0E5E-4A40-931E-4CEE5C79CA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661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AA45B-03CA-4F0F-9D1C-13D2B4018E5F}" type="datetimeFigureOut">
              <a:rPr lang="it-IT" smtClean="0"/>
              <a:t>13/02/2014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D3E3C-0E5E-4A40-931E-4CEE5C79CA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0466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ttangolo arrotondato 100"/>
          <p:cNvSpPr/>
          <p:nvPr/>
        </p:nvSpPr>
        <p:spPr>
          <a:xfrm>
            <a:off x="1924596" y="2954868"/>
            <a:ext cx="5357170" cy="981812"/>
          </a:xfrm>
          <a:prstGeom prst="roundRect">
            <a:avLst>
              <a:gd name="adj" fmla="val 9379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2397" y="3051376"/>
            <a:ext cx="33909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Ovale 75"/>
          <p:cNvSpPr/>
          <p:nvPr/>
        </p:nvSpPr>
        <p:spPr>
          <a:xfrm>
            <a:off x="4247871" y="3388374"/>
            <a:ext cx="108000" cy="1080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CasellaDiTesto 76"/>
          <p:cNvSpPr txBox="1"/>
          <p:nvPr/>
        </p:nvSpPr>
        <p:spPr>
          <a:xfrm>
            <a:off x="1849853" y="3232818"/>
            <a:ext cx="891369" cy="430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/>
              <a:t>Target Network</a:t>
            </a:r>
            <a:endParaRPr lang="it-IT" sz="1100" b="1" dirty="0"/>
          </a:p>
        </p:txBody>
      </p:sp>
      <p:pic>
        <p:nvPicPr>
          <p:cNvPr id="7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808" y="3430199"/>
            <a:ext cx="2095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Rettangolo 78"/>
          <p:cNvSpPr/>
          <p:nvPr/>
        </p:nvSpPr>
        <p:spPr>
          <a:xfrm>
            <a:off x="3671807" y="3614740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CasellaDiTesto 79"/>
          <p:cNvSpPr txBox="1"/>
          <p:nvPr/>
        </p:nvSpPr>
        <p:spPr>
          <a:xfrm>
            <a:off x="3625781" y="3538105"/>
            <a:ext cx="6335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smtClean="0"/>
              <a:t>Out-Side</a:t>
            </a:r>
          </a:p>
          <a:p>
            <a:pPr algn="ctr"/>
            <a:r>
              <a:rPr lang="it-IT" sz="600" dirty="0" smtClean="0"/>
              <a:t>Router/Switch</a:t>
            </a:r>
            <a:endParaRPr lang="it-IT" sz="600" dirty="0"/>
          </a:p>
        </p:txBody>
      </p:sp>
      <p:sp>
        <p:nvSpPr>
          <p:cNvPr id="81" name="Ovale 80"/>
          <p:cNvSpPr/>
          <p:nvPr/>
        </p:nvSpPr>
        <p:spPr>
          <a:xfrm>
            <a:off x="5199640" y="3388374"/>
            <a:ext cx="108000" cy="1080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CasellaDiTesto 81"/>
          <p:cNvSpPr txBox="1"/>
          <p:nvPr/>
        </p:nvSpPr>
        <p:spPr>
          <a:xfrm>
            <a:off x="5813028" y="3211578"/>
            <a:ext cx="13294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/>
              <a:t>ISP </a:t>
            </a:r>
            <a:r>
              <a:rPr lang="it-IT" sz="1100" b="1" dirty="0" err="1" smtClean="0"/>
              <a:t>Internal</a:t>
            </a:r>
            <a:r>
              <a:rPr lang="it-IT" sz="1100" b="1" dirty="0" smtClean="0"/>
              <a:t> Network</a:t>
            </a:r>
            <a:endParaRPr lang="it-IT" sz="1100" b="1" dirty="0"/>
          </a:p>
        </p:txBody>
      </p:sp>
      <p:pic>
        <p:nvPicPr>
          <p:cNvPr id="8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405" y="3410091"/>
            <a:ext cx="2095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Rettangolo 84"/>
          <p:cNvSpPr/>
          <p:nvPr/>
        </p:nvSpPr>
        <p:spPr>
          <a:xfrm>
            <a:off x="5372755" y="3608820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CasellaDiTesto 83"/>
          <p:cNvSpPr txBox="1"/>
          <p:nvPr/>
        </p:nvSpPr>
        <p:spPr>
          <a:xfrm>
            <a:off x="5487039" y="3538105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smtClean="0"/>
              <a:t>In-Side</a:t>
            </a:r>
          </a:p>
          <a:p>
            <a:pPr algn="ctr"/>
            <a:r>
              <a:rPr lang="it-IT" sz="600" dirty="0" smtClean="0"/>
              <a:t>Switch</a:t>
            </a:r>
            <a:endParaRPr lang="it-IT" sz="600" dirty="0"/>
          </a:p>
        </p:txBody>
      </p:sp>
      <p:grpSp>
        <p:nvGrpSpPr>
          <p:cNvPr id="46" name="Gruppo 45"/>
          <p:cNvGrpSpPr/>
          <p:nvPr/>
        </p:nvGrpSpPr>
        <p:grpSpPr>
          <a:xfrm>
            <a:off x="3868812" y="4055713"/>
            <a:ext cx="1711316" cy="507831"/>
            <a:chOff x="3012362" y="2681187"/>
            <a:chExt cx="1711316" cy="507831"/>
          </a:xfrm>
        </p:grpSpPr>
        <p:sp>
          <p:nvSpPr>
            <p:cNvPr id="87" name="Rettangolo arrotondato 86"/>
            <p:cNvSpPr/>
            <p:nvPr/>
          </p:nvSpPr>
          <p:spPr>
            <a:xfrm>
              <a:off x="3012362" y="2704469"/>
              <a:ext cx="1711316" cy="484549"/>
            </a:xfrm>
            <a:prstGeom prst="roundRect">
              <a:avLst>
                <a:gd name="adj" fmla="val 9379"/>
              </a:avLst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88" name="Gruppo 87"/>
            <p:cNvGrpSpPr/>
            <p:nvPr/>
          </p:nvGrpSpPr>
          <p:grpSpPr>
            <a:xfrm>
              <a:off x="3110277" y="2681187"/>
              <a:ext cx="1613401" cy="507831"/>
              <a:chOff x="2089071" y="4089523"/>
              <a:chExt cx="1613401" cy="507831"/>
            </a:xfrm>
          </p:grpSpPr>
          <p:grpSp>
            <p:nvGrpSpPr>
              <p:cNvPr id="94" name="Gruppo 93"/>
              <p:cNvGrpSpPr/>
              <p:nvPr/>
            </p:nvGrpSpPr>
            <p:grpSpPr>
              <a:xfrm>
                <a:off x="2089071" y="4196361"/>
                <a:ext cx="108000" cy="308849"/>
                <a:chOff x="1061198" y="4281532"/>
                <a:chExt cx="108000" cy="308849"/>
              </a:xfrm>
            </p:grpSpPr>
            <p:sp>
              <p:nvSpPr>
                <p:cNvPr id="96" name="Ovale 95"/>
                <p:cNvSpPr/>
                <p:nvPr/>
              </p:nvSpPr>
              <p:spPr>
                <a:xfrm>
                  <a:off x="1061198" y="4281532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97" name="Ovale 96"/>
                <p:cNvSpPr/>
                <p:nvPr/>
              </p:nvSpPr>
              <p:spPr>
                <a:xfrm>
                  <a:off x="1061198" y="4482381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95" name="CasellaDiTesto 94"/>
              <p:cNvSpPr txBox="1"/>
              <p:nvPr/>
            </p:nvSpPr>
            <p:spPr>
              <a:xfrm>
                <a:off x="2152048" y="4089523"/>
                <a:ext cx="1550424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External</a:t>
                </a:r>
                <a:r>
                  <a:rPr lang="it-IT" sz="900" dirty="0" smtClean="0"/>
                  <a:t> Link, </a:t>
                </a:r>
                <a:r>
                  <a:rPr lang="it-IT" sz="900" dirty="0" err="1"/>
                  <a:t>b</a:t>
                </a:r>
                <a:r>
                  <a:rPr lang="it-IT" sz="900" dirty="0" err="1" smtClean="0"/>
                  <a:t>oth</a:t>
                </a:r>
                <a:r>
                  <a:rPr lang="it-IT" sz="900" dirty="0" smtClean="0"/>
                  <a:t> TX and RX</a:t>
                </a:r>
              </a:p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Internal</a:t>
                </a:r>
                <a:r>
                  <a:rPr lang="it-IT" sz="900" dirty="0" smtClean="0"/>
                  <a:t> Link, </a:t>
                </a:r>
                <a:r>
                  <a:rPr lang="it-IT" sz="900" dirty="0" err="1" smtClean="0"/>
                  <a:t>both</a:t>
                </a:r>
                <a:r>
                  <a:rPr lang="it-IT" sz="900" dirty="0" smtClean="0"/>
                  <a:t> TX and RX</a:t>
                </a:r>
              </a:p>
            </p:txBody>
          </p:sp>
        </p:grpSp>
      </p:grpSp>
      <p:sp>
        <p:nvSpPr>
          <p:cNvPr id="99" name="Rettangolo 98"/>
          <p:cNvSpPr/>
          <p:nvPr/>
        </p:nvSpPr>
        <p:spPr>
          <a:xfrm>
            <a:off x="2790448" y="3612245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CasellaDiTesto 99"/>
          <p:cNvSpPr txBox="1"/>
          <p:nvPr/>
        </p:nvSpPr>
        <p:spPr>
          <a:xfrm>
            <a:off x="2844464" y="3569646"/>
            <a:ext cx="42992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smtClean="0"/>
              <a:t>Firewall</a:t>
            </a:r>
            <a:endParaRPr lang="it-IT" sz="600" dirty="0"/>
          </a:p>
        </p:txBody>
      </p:sp>
      <p:sp>
        <p:nvSpPr>
          <p:cNvPr id="102" name="CasellaDiTesto 101"/>
          <p:cNvSpPr txBox="1"/>
          <p:nvPr/>
        </p:nvSpPr>
        <p:spPr>
          <a:xfrm>
            <a:off x="127238" y="116632"/>
            <a:ext cx="55595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1" dirty="0" err="1" smtClean="0"/>
              <a:t>Example</a:t>
            </a:r>
            <a:r>
              <a:rPr lang="it-IT" sz="1100" b="1" dirty="0" smtClean="0"/>
              <a:t> of network </a:t>
            </a:r>
            <a:r>
              <a:rPr lang="it-IT" sz="1100" b="1" dirty="0" err="1" smtClean="0"/>
              <a:t>interconnection</a:t>
            </a:r>
            <a:r>
              <a:rPr lang="it-IT" sz="1100" b="1" dirty="0" smtClean="0"/>
              <a:t> </a:t>
            </a:r>
            <a:r>
              <a:rPr lang="it-IT" sz="1100" b="1" dirty="0" err="1" smtClean="0"/>
              <a:t>before</a:t>
            </a:r>
            <a:r>
              <a:rPr lang="it-IT" sz="1100" b="1" dirty="0" smtClean="0"/>
              <a:t> NIA Installation on </a:t>
            </a:r>
            <a:r>
              <a:rPr lang="it-IT" sz="1100" b="1" dirty="0" err="1" smtClean="0"/>
              <a:t>classical</a:t>
            </a:r>
            <a:r>
              <a:rPr lang="it-IT" sz="1100" b="1" dirty="0" smtClean="0"/>
              <a:t> network (single link)</a:t>
            </a:r>
            <a:endParaRPr lang="it-IT" sz="1100" b="1" dirty="0"/>
          </a:p>
        </p:txBody>
      </p:sp>
    </p:spTree>
    <p:extLst>
      <p:ext uri="{BB962C8B-B14F-4D97-AF65-F5344CB8AC3E}">
        <p14:creationId xmlns:p14="http://schemas.microsoft.com/office/powerpoint/2010/main" val="73938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ttangolo arrotondato 100"/>
          <p:cNvSpPr/>
          <p:nvPr/>
        </p:nvSpPr>
        <p:spPr>
          <a:xfrm>
            <a:off x="1449280" y="2085328"/>
            <a:ext cx="6336704" cy="2747880"/>
          </a:xfrm>
          <a:prstGeom prst="roundRect">
            <a:avLst>
              <a:gd name="adj" fmla="val 9379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226" y="2221664"/>
            <a:ext cx="33909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Ovale 75"/>
          <p:cNvSpPr/>
          <p:nvPr/>
        </p:nvSpPr>
        <p:spPr>
          <a:xfrm>
            <a:off x="4457700" y="2558662"/>
            <a:ext cx="108000" cy="1080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CasellaDiTesto 76"/>
          <p:cNvSpPr txBox="1"/>
          <p:nvPr/>
        </p:nvSpPr>
        <p:spPr>
          <a:xfrm>
            <a:off x="1998071" y="2383431"/>
            <a:ext cx="891369" cy="430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/>
              <a:t>Target Network</a:t>
            </a:r>
            <a:endParaRPr lang="it-IT" sz="1100" b="1" dirty="0"/>
          </a:p>
        </p:txBody>
      </p:sp>
      <p:pic>
        <p:nvPicPr>
          <p:cNvPr id="7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637" y="2600487"/>
            <a:ext cx="2095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Rettangolo 78"/>
          <p:cNvSpPr/>
          <p:nvPr/>
        </p:nvSpPr>
        <p:spPr>
          <a:xfrm>
            <a:off x="3881636" y="2785028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CasellaDiTesto 79"/>
          <p:cNvSpPr txBox="1"/>
          <p:nvPr/>
        </p:nvSpPr>
        <p:spPr>
          <a:xfrm>
            <a:off x="3835610" y="2708393"/>
            <a:ext cx="6335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smtClean="0"/>
              <a:t>Out-Side</a:t>
            </a:r>
          </a:p>
          <a:p>
            <a:pPr algn="ctr"/>
            <a:r>
              <a:rPr lang="it-IT" sz="600" dirty="0" smtClean="0"/>
              <a:t>Router/Switch</a:t>
            </a:r>
            <a:endParaRPr lang="it-IT" sz="600" dirty="0"/>
          </a:p>
        </p:txBody>
      </p:sp>
      <p:sp>
        <p:nvSpPr>
          <p:cNvPr id="81" name="Ovale 80"/>
          <p:cNvSpPr/>
          <p:nvPr/>
        </p:nvSpPr>
        <p:spPr>
          <a:xfrm>
            <a:off x="5409469" y="2558662"/>
            <a:ext cx="108000" cy="1080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CasellaDiTesto 81"/>
          <p:cNvSpPr txBox="1"/>
          <p:nvPr/>
        </p:nvSpPr>
        <p:spPr>
          <a:xfrm>
            <a:off x="6022857" y="2382950"/>
            <a:ext cx="13294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/>
              <a:t>ISP </a:t>
            </a:r>
            <a:r>
              <a:rPr lang="it-IT" sz="1100" b="1" dirty="0" err="1" smtClean="0"/>
              <a:t>Internal</a:t>
            </a:r>
            <a:r>
              <a:rPr lang="it-IT" sz="1100" b="1" dirty="0" smtClean="0"/>
              <a:t> Network</a:t>
            </a:r>
            <a:endParaRPr lang="it-IT" sz="1100" b="1" dirty="0"/>
          </a:p>
        </p:txBody>
      </p:sp>
      <p:pic>
        <p:nvPicPr>
          <p:cNvPr id="8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234" y="2580379"/>
            <a:ext cx="2095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Rettangolo 84"/>
          <p:cNvSpPr/>
          <p:nvPr/>
        </p:nvSpPr>
        <p:spPr>
          <a:xfrm>
            <a:off x="5582584" y="2779108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CasellaDiTesto 83"/>
          <p:cNvSpPr txBox="1"/>
          <p:nvPr/>
        </p:nvSpPr>
        <p:spPr>
          <a:xfrm>
            <a:off x="5696868" y="2708393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smtClean="0"/>
              <a:t>In-Side</a:t>
            </a:r>
          </a:p>
          <a:p>
            <a:pPr algn="ctr"/>
            <a:r>
              <a:rPr lang="it-IT" sz="600" dirty="0" smtClean="0"/>
              <a:t>Switch</a:t>
            </a:r>
            <a:endParaRPr lang="it-IT" sz="600" dirty="0"/>
          </a:p>
        </p:txBody>
      </p:sp>
      <p:sp>
        <p:nvSpPr>
          <p:cNvPr id="99" name="Rettangolo 98"/>
          <p:cNvSpPr/>
          <p:nvPr/>
        </p:nvSpPr>
        <p:spPr>
          <a:xfrm>
            <a:off x="3000277" y="2782533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CasellaDiTesto 99"/>
          <p:cNvSpPr txBox="1"/>
          <p:nvPr/>
        </p:nvSpPr>
        <p:spPr>
          <a:xfrm>
            <a:off x="3054293" y="2739934"/>
            <a:ext cx="42992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smtClean="0"/>
              <a:t>Firewall</a:t>
            </a:r>
            <a:endParaRPr lang="it-IT" sz="600" dirty="0"/>
          </a:p>
        </p:txBody>
      </p:sp>
      <p:sp>
        <p:nvSpPr>
          <p:cNvPr id="102" name="CasellaDiTesto 101"/>
          <p:cNvSpPr txBox="1"/>
          <p:nvPr/>
        </p:nvSpPr>
        <p:spPr>
          <a:xfrm>
            <a:off x="127238" y="116632"/>
            <a:ext cx="47564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1" dirty="0" err="1"/>
              <a:t>Example</a:t>
            </a:r>
            <a:r>
              <a:rPr lang="it-IT" sz="1100" b="1" dirty="0"/>
              <a:t> of NIA </a:t>
            </a:r>
            <a:r>
              <a:rPr lang="it-IT" sz="1100" b="1" dirty="0" err="1"/>
              <a:t>installation</a:t>
            </a:r>
            <a:r>
              <a:rPr lang="it-IT" sz="1100" b="1" dirty="0"/>
              <a:t> with </a:t>
            </a:r>
            <a:r>
              <a:rPr lang="it-IT" sz="1100" b="1" dirty="0" smtClean="0"/>
              <a:t>SPAN Port </a:t>
            </a:r>
            <a:r>
              <a:rPr lang="it-IT" sz="1100" b="1" dirty="0"/>
              <a:t>in a </a:t>
            </a:r>
            <a:r>
              <a:rPr lang="it-IT" sz="1100" b="1" dirty="0" err="1"/>
              <a:t>classical</a:t>
            </a:r>
            <a:r>
              <a:rPr lang="it-IT" sz="1100" b="1" dirty="0"/>
              <a:t> network </a:t>
            </a:r>
            <a:r>
              <a:rPr lang="it-IT" sz="1100" b="1" dirty="0" smtClean="0"/>
              <a:t>(single </a:t>
            </a:r>
            <a:r>
              <a:rPr lang="it-IT" sz="1100" b="1" dirty="0"/>
              <a:t>link)</a:t>
            </a:r>
          </a:p>
        </p:txBody>
      </p:sp>
      <p:grpSp>
        <p:nvGrpSpPr>
          <p:cNvPr id="25" name="Gruppo 24"/>
          <p:cNvGrpSpPr/>
          <p:nvPr/>
        </p:nvGrpSpPr>
        <p:grpSpPr>
          <a:xfrm>
            <a:off x="3112375" y="4014306"/>
            <a:ext cx="3237611" cy="735779"/>
            <a:chOff x="3347864" y="4502248"/>
            <a:chExt cx="3237611" cy="735779"/>
          </a:xfrm>
        </p:grpSpPr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4502248"/>
              <a:ext cx="3237611" cy="627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CasellaDiTesto 26"/>
            <p:cNvSpPr txBox="1"/>
            <p:nvPr/>
          </p:nvSpPr>
          <p:spPr>
            <a:xfrm>
              <a:off x="3858022" y="4976417"/>
              <a:ext cx="21948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00" b="1" dirty="0" smtClean="0"/>
                <a:t>NIA </a:t>
              </a:r>
              <a:r>
                <a:rPr lang="it-IT" sz="1100" b="1" dirty="0" err="1" smtClean="0"/>
                <a:t>Monitoring</a:t>
              </a:r>
              <a:r>
                <a:rPr lang="it-IT" sz="1100" b="1" dirty="0" smtClean="0"/>
                <a:t> Network Interface</a:t>
              </a:r>
              <a:endParaRPr lang="it-IT" sz="1100" b="1" dirty="0"/>
            </a:p>
          </p:txBody>
        </p:sp>
      </p:grpSp>
      <p:sp>
        <p:nvSpPr>
          <p:cNvPr id="29" name="CasellaDiTesto 28"/>
          <p:cNvSpPr txBox="1"/>
          <p:nvPr/>
        </p:nvSpPr>
        <p:spPr>
          <a:xfrm>
            <a:off x="6009586" y="3480968"/>
            <a:ext cx="1440161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800" dirty="0" smtClean="0"/>
              <a:t>The </a:t>
            </a:r>
            <a:r>
              <a:rPr lang="it-IT" sz="800" dirty="0" err="1" smtClean="0"/>
              <a:t>only</a:t>
            </a:r>
            <a:r>
              <a:rPr lang="it-IT" sz="800" dirty="0" smtClean="0"/>
              <a:t> </a:t>
            </a:r>
            <a:r>
              <a:rPr lang="it-IT" sz="800" dirty="0" err="1" smtClean="0"/>
              <a:t>difference</a:t>
            </a:r>
            <a:r>
              <a:rPr lang="it-IT" sz="800" dirty="0" smtClean="0"/>
              <a:t> </a:t>
            </a:r>
            <a:r>
              <a:rPr lang="it-IT" sz="800" dirty="0" err="1" smtClean="0"/>
              <a:t>between</a:t>
            </a:r>
            <a:r>
              <a:rPr lang="it-IT" sz="800" dirty="0" smtClean="0"/>
              <a:t> Ethernet and </a:t>
            </a:r>
            <a:r>
              <a:rPr lang="it-IT" sz="800" dirty="0" err="1" smtClean="0"/>
              <a:t>Fiber</a:t>
            </a:r>
            <a:r>
              <a:rPr lang="it-IT" sz="800" dirty="0" smtClean="0"/>
              <a:t> </a:t>
            </a:r>
            <a:r>
              <a:rPr lang="it-IT" sz="800" dirty="0" err="1" smtClean="0"/>
              <a:t>interconnection</a:t>
            </a:r>
            <a:r>
              <a:rPr lang="it-IT" sz="800" dirty="0" smtClean="0"/>
              <a:t> </a:t>
            </a:r>
            <a:r>
              <a:rPr lang="it-IT" sz="800" dirty="0" err="1" smtClean="0"/>
              <a:t>is</a:t>
            </a:r>
            <a:r>
              <a:rPr lang="it-IT" sz="800" dirty="0" smtClean="0"/>
              <a:t> </a:t>
            </a:r>
            <a:r>
              <a:rPr lang="it-IT" sz="800" dirty="0" err="1" smtClean="0"/>
              <a:t>related</a:t>
            </a:r>
            <a:r>
              <a:rPr lang="it-IT" sz="800" dirty="0" smtClean="0"/>
              <a:t> to GBIC to use on NIA DAG Card</a:t>
            </a:r>
            <a:endParaRPr lang="it-IT" sz="800" dirty="0"/>
          </a:p>
        </p:txBody>
      </p:sp>
      <p:cxnSp>
        <p:nvCxnSpPr>
          <p:cNvPr id="30" name="Connettore 4 29"/>
          <p:cNvCxnSpPr/>
          <p:nvPr/>
        </p:nvCxnSpPr>
        <p:spPr>
          <a:xfrm flipV="1">
            <a:off x="5407585" y="3837835"/>
            <a:ext cx="409780" cy="216000"/>
          </a:xfrm>
          <a:prstGeom prst="bentConnector3">
            <a:avLst>
              <a:gd name="adj1" fmla="val 412"/>
            </a:avLst>
          </a:prstGeom>
          <a:ln w="15875">
            <a:solidFill>
              <a:srgbClr val="7030A0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/>
          <p:cNvSpPr txBox="1"/>
          <p:nvPr/>
        </p:nvSpPr>
        <p:spPr>
          <a:xfrm>
            <a:off x="1658135" y="3315740"/>
            <a:ext cx="1474048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it-IT" sz="800" dirty="0" smtClean="0"/>
              <a:t>The </a:t>
            </a:r>
            <a:r>
              <a:rPr lang="it-IT" sz="800" dirty="0" err="1" smtClean="0"/>
              <a:t>Injection</a:t>
            </a:r>
            <a:r>
              <a:rPr lang="it-IT" sz="800" dirty="0" smtClean="0"/>
              <a:t> </a:t>
            </a:r>
            <a:r>
              <a:rPr lang="it-IT" sz="800" dirty="0" err="1" smtClean="0"/>
              <a:t>wil</a:t>
            </a:r>
            <a:r>
              <a:rPr lang="it-IT" sz="800" dirty="0" smtClean="0"/>
              <a:t> be </a:t>
            </a:r>
            <a:r>
              <a:rPr lang="it-IT" sz="800" dirty="0" err="1" smtClean="0"/>
              <a:t>performed</a:t>
            </a:r>
            <a:r>
              <a:rPr lang="it-IT" sz="800" dirty="0" smtClean="0"/>
              <a:t> </a:t>
            </a:r>
            <a:r>
              <a:rPr lang="it-IT" sz="800" dirty="0" err="1" smtClean="0"/>
              <a:t>through</a:t>
            </a:r>
            <a:r>
              <a:rPr lang="it-IT" sz="800" dirty="0" smtClean="0"/>
              <a:t> the</a:t>
            </a:r>
          </a:p>
          <a:p>
            <a:pPr algn="r"/>
            <a:r>
              <a:rPr lang="it-IT" sz="800" dirty="0" err="1" smtClean="0"/>
              <a:t>main</a:t>
            </a:r>
            <a:r>
              <a:rPr lang="it-IT" sz="800" dirty="0" smtClean="0"/>
              <a:t> NIA network </a:t>
            </a:r>
            <a:r>
              <a:rPr lang="it-IT" sz="800" dirty="0" err="1" smtClean="0"/>
              <a:t>interface</a:t>
            </a:r>
            <a:r>
              <a:rPr lang="it-IT" sz="800" dirty="0" smtClean="0"/>
              <a:t> (ethernet) </a:t>
            </a:r>
            <a:endParaRPr lang="it-IT" sz="800" dirty="0"/>
          </a:p>
        </p:txBody>
      </p:sp>
      <p:sp>
        <p:nvSpPr>
          <p:cNvPr id="32" name="Ovale 31"/>
          <p:cNvSpPr/>
          <p:nvPr/>
        </p:nvSpPr>
        <p:spPr>
          <a:xfrm flipH="1">
            <a:off x="5818810" y="3765835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2</a:t>
            </a:r>
          </a:p>
        </p:txBody>
      </p:sp>
      <p:grpSp>
        <p:nvGrpSpPr>
          <p:cNvPr id="33" name="Gruppo 32"/>
          <p:cNvGrpSpPr/>
          <p:nvPr/>
        </p:nvGrpSpPr>
        <p:grpSpPr>
          <a:xfrm>
            <a:off x="4629558" y="4023098"/>
            <a:ext cx="183874" cy="354596"/>
            <a:chOff x="4862356" y="4472828"/>
            <a:chExt cx="183874" cy="354596"/>
          </a:xfrm>
        </p:grpSpPr>
        <p:cxnSp>
          <p:nvCxnSpPr>
            <p:cNvPr id="34" name="Connettore 4 33"/>
            <p:cNvCxnSpPr/>
            <p:nvPr/>
          </p:nvCxnSpPr>
          <p:spPr>
            <a:xfrm rot="5400000" flipH="1" flipV="1">
              <a:off x="4729153" y="4606799"/>
              <a:ext cx="353828" cy="87421"/>
            </a:xfrm>
            <a:prstGeom prst="bentConnector3">
              <a:avLst>
                <a:gd name="adj1" fmla="val 101794"/>
              </a:avLst>
            </a:prstGeom>
            <a:ln w="19050">
              <a:solidFill>
                <a:srgbClr val="00B050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4 34"/>
            <p:cNvCxnSpPr/>
            <p:nvPr/>
          </p:nvCxnSpPr>
          <p:spPr>
            <a:xfrm rot="16200000" flipV="1">
              <a:off x="4825606" y="4606031"/>
              <a:ext cx="353828" cy="87421"/>
            </a:xfrm>
            <a:prstGeom prst="bentConnector3">
              <a:avLst>
                <a:gd name="adj1" fmla="val 101794"/>
              </a:avLst>
            </a:prstGeom>
            <a:ln w="19050">
              <a:solidFill>
                <a:srgbClr val="00B050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Connettore 4 35"/>
          <p:cNvCxnSpPr/>
          <p:nvPr/>
        </p:nvCxnSpPr>
        <p:spPr>
          <a:xfrm rot="16200000" flipH="1">
            <a:off x="3961688" y="3254687"/>
            <a:ext cx="1260000" cy="252000"/>
          </a:xfrm>
          <a:prstGeom prst="bentConnector3">
            <a:avLst>
              <a:gd name="adj1" fmla="val 47"/>
            </a:avLst>
          </a:prstGeom>
          <a:ln w="19050">
            <a:solidFill>
              <a:srgbClr val="00B050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4 37"/>
          <p:cNvCxnSpPr/>
          <p:nvPr/>
        </p:nvCxnSpPr>
        <p:spPr>
          <a:xfrm rot="5400000" flipH="1" flipV="1">
            <a:off x="2728810" y="3555610"/>
            <a:ext cx="1127736" cy="0"/>
          </a:xfrm>
          <a:prstGeom prst="bentConnector3">
            <a:avLst>
              <a:gd name="adj1" fmla="val 50000"/>
            </a:avLst>
          </a:prstGeom>
          <a:ln w="15875">
            <a:solidFill>
              <a:srgbClr val="7030A0">
                <a:alpha val="57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3214328" y="3541419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3</a:t>
            </a:r>
            <a:endParaRPr lang="it-IT" sz="600" dirty="0"/>
          </a:p>
        </p:txBody>
      </p:sp>
      <p:sp>
        <p:nvSpPr>
          <p:cNvPr id="42" name="Ovale 41"/>
          <p:cNvSpPr/>
          <p:nvPr/>
        </p:nvSpPr>
        <p:spPr>
          <a:xfrm>
            <a:off x="4658135" y="3495076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0" name="Gruppo 9"/>
          <p:cNvGrpSpPr/>
          <p:nvPr/>
        </p:nvGrpSpPr>
        <p:grpSpPr>
          <a:xfrm>
            <a:off x="3734280" y="4953942"/>
            <a:ext cx="1942150" cy="923330"/>
            <a:chOff x="3320551" y="4953942"/>
            <a:chExt cx="1942150" cy="923330"/>
          </a:xfrm>
        </p:grpSpPr>
        <p:sp>
          <p:nvSpPr>
            <p:cNvPr id="87" name="Rettangolo arrotondato 86"/>
            <p:cNvSpPr/>
            <p:nvPr/>
          </p:nvSpPr>
          <p:spPr>
            <a:xfrm>
              <a:off x="3320551" y="4977224"/>
              <a:ext cx="1942150" cy="696798"/>
            </a:xfrm>
            <a:prstGeom prst="roundRect">
              <a:avLst>
                <a:gd name="adj" fmla="val 9379"/>
              </a:avLst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88" name="Gruppo 87"/>
            <p:cNvGrpSpPr/>
            <p:nvPr/>
          </p:nvGrpSpPr>
          <p:grpSpPr>
            <a:xfrm>
              <a:off x="3418466" y="4953942"/>
              <a:ext cx="1844234" cy="923330"/>
              <a:chOff x="2089071" y="4089523"/>
              <a:chExt cx="1844234" cy="923330"/>
            </a:xfrm>
          </p:grpSpPr>
          <p:grpSp>
            <p:nvGrpSpPr>
              <p:cNvPr id="94" name="Gruppo 93"/>
              <p:cNvGrpSpPr/>
              <p:nvPr/>
            </p:nvGrpSpPr>
            <p:grpSpPr>
              <a:xfrm>
                <a:off x="2089071" y="4196361"/>
                <a:ext cx="108000" cy="308849"/>
                <a:chOff x="1061198" y="4281532"/>
                <a:chExt cx="108000" cy="308849"/>
              </a:xfrm>
            </p:grpSpPr>
            <p:sp>
              <p:nvSpPr>
                <p:cNvPr id="96" name="Ovale 95"/>
                <p:cNvSpPr/>
                <p:nvPr/>
              </p:nvSpPr>
              <p:spPr>
                <a:xfrm>
                  <a:off x="1061198" y="4281532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97" name="Ovale 96"/>
                <p:cNvSpPr/>
                <p:nvPr/>
              </p:nvSpPr>
              <p:spPr>
                <a:xfrm>
                  <a:off x="1061198" y="4482381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95" name="CasellaDiTesto 94"/>
              <p:cNvSpPr txBox="1"/>
              <p:nvPr/>
            </p:nvSpPr>
            <p:spPr>
              <a:xfrm>
                <a:off x="2152048" y="4089523"/>
                <a:ext cx="178125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External</a:t>
                </a:r>
                <a:r>
                  <a:rPr lang="it-IT" sz="900" dirty="0" smtClean="0"/>
                  <a:t> Link, </a:t>
                </a:r>
                <a:r>
                  <a:rPr lang="it-IT" sz="900" dirty="0" err="1"/>
                  <a:t>b</a:t>
                </a:r>
                <a:r>
                  <a:rPr lang="it-IT" sz="900" dirty="0" err="1" smtClean="0"/>
                  <a:t>oth</a:t>
                </a:r>
                <a:r>
                  <a:rPr lang="it-IT" sz="900" dirty="0" smtClean="0"/>
                  <a:t> TX and RX</a:t>
                </a:r>
              </a:p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Internal</a:t>
                </a:r>
                <a:r>
                  <a:rPr lang="it-IT" sz="900" dirty="0" smtClean="0"/>
                  <a:t> Link, </a:t>
                </a:r>
                <a:r>
                  <a:rPr lang="it-IT" sz="900" dirty="0" err="1" smtClean="0"/>
                  <a:t>both</a:t>
                </a:r>
                <a:r>
                  <a:rPr lang="it-IT" sz="900" dirty="0" smtClean="0"/>
                  <a:t> TX and RX</a:t>
                </a:r>
                <a:endParaRPr lang="it-IT" sz="900" dirty="0"/>
              </a:p>
              <a:p>
                <a:pPr>
                  <a:lnSpc>
                    <a:spcPct val="150000"/>
                  </a:lnSpc>
                </a:pPr>
                <a:r>
                  <a:rPr lang="it-IT" sz="900" dirty="0"/>
                  <a:t>SPAN/</a:t>
                </a:r>
                <a:r>
                  <a:rPr lang="it-IT" sz="900" dirty="0" err="1"/>
                  <a:t>Mirror</a:t>
                </a:r>
                <a:r>
                  <a:rPr lang="it-IT" sz="900" dirty="0"/>
                  <a:t> </a:t>
                </a:r>
                <a:r>
                  <a:rPr lang="it-IT" sz="900" dirty="0" smtClean="0"/>
                  <a:t>Port, </a:t>
                </a:r>
                <a:r>
                  <a:rPr lang="it-IT" sz="900" dirty="0" err="1"/>
                  <a:t>both</a:t>
                </a:r>
                <a:r>
                  <a:rPr lang="it-IT" sz="900" dirty="0"/>
                  <a:t> TX and RX</a:t>
                </a:r>
              </a:p>
              <a:p>
                <a:pPr>
                  <a:lnSpc>
                    <a:spcPct val="150000"/>
                  </a:lnSpc>
                </a:pPr>
                <a:endParaRPr lang="it-IT" sz="900" dirty="0" smtClean="0"/>
              </a:p>
            </p:txBody>
          </p:sp>
        </p:grpSp>
        <p:sp>
          <p:nvSpPr>
            <p:cNvPr id="45" name="Ovale 44"/>
            <p:cNvSpPr/>
            <p:nvPr/>
          </p:nvSpPr>
          <p:spPr>
            <a:xfrm>
              <a:off x="3418466" y="5464442"/>
              <a:ext cx="108000" cy="108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48" name="Connettore 4 47"/>
          <p:cNvCxnSpPr/>
          <p:nvPr/>
        </p:nvCxnSpPr>
        <p:spPr>
          <a:xfrm rot="10800000" flipV="1">
            <a:off x="4725762" y="2749860"/>
            <a:ext cx="842754" cy="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e 51"/>
          <p:cNvSpPr/>
          <p:nvPr/>
        </p:nvSpPr>
        <p:spPr>
          <a:xfrm>
            <a:off x="5004074" y="2678687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/>
              <a:t>1</a:t>
            </a:r>
          </a:p>
        </p:txBody>
      </p:sp>
      <p:sp>
        <p:nvSpPr>
          <p:cNvPr id="53" name="CasellaDiTesto 52"/>
          <p:cNvSpPr txBox="1"/>
          <p:nvPr/>
        </p:nvSpPr>
        <p:spPr>
          <a:xfrm>
            <a:off x="5390482" y="2972552"/>
            <a:ext cx="1845814" cy="432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800" dirty="0" err="1" smtClean="0"/>
              <a:t>According</a:t>
            </a:r>
            <a:r>
              <a:rPr lang="it-IT" sz="800" dirty="0" smtClean="0"/>
              <a:t> to DSLAM position the NIA </a:t>
            </a:r>
            <a:r>
              <a:rPr lang="it-IT" sz="800" dirty="0" err="1" smtClean="0"/>
              <a:t>could</a:t>
            </a:r>
            <a:r>
              <a:rPr lang="it-IT" sz="800" dirty="0" smtClean="0"/>
              <a:t> be  </a:t>
            </a:r>
            <a:r>
              <a:rPr lang="it-IT" sz="800" dirty="0" err="1" smtClean="0"/>
              <a:t>connected</a:t>
            </a:r>
            <a:r>
              <a:rPr lang="it-IT" sz="800" dirty="0" smtClean="0"/>
              <a:t> </a:t>
            </a:r>
            <a:r>
              <a:rPr lang="it-IT" sz="800" dirty="0" err="1" smtClean="0"/>
              <a:t>both</a:t>
            </a:r>
            <a:r>
              <a:rPr lang="it-IT" sz="800" dirty="0" smtClean="0"/>
              <a:t> to </a:t>
            </a:r>
            <a:r>
              <a:rPr lang="it-IT" sz="800" dirty="0" err="1" smtClean="0"/>
              <a:t>Internal</a:t>
            </a:r>
            <a:r>
              <a:rPr lang="it-IT" sz="800" dirty="0" smtClean="0"/>
              <a:t> or </a:t>
            </a:r>
            <a:r>
              <a:rPr lang="it-IT" sz="800" dirty="0" err="1" smtClean="0"/>
              <a:t>External</a:t>
            </a:r>
            <a:r>
              <a:rPr lang="it-IT" sz="800" dirty="0" smtClean="0"/>
              <a:t>  side of network</a:t>
            </a:r>
            <a:endParaRPr lang="it-IT" sz="800" dirty="0"/>
          </a:p>
        </p:txBody>
      </p:sp>
      <p:cxnSp>
        <p:nvCxnSpPr>
          <p:cNvPr id="43" name="Connettore 4 42"/>
          <p:cNvCxnSpPr>
            <a:stCxn id="53" idx="1"/>
            <a:endCxn id="52" idx="4"/>
          </p:cNvCxnSpPr>
          <p:nvPr/>
        </p:nvCxnSpPr>
        <p:spPr>
          <a:xfrm rot="10800000">
            <a:off x="5076074" y="2822688"/>
            <a:ext cx="314408" cy="365865"/>
          </a:xfrm>
          <a:prstGeom prst="bentConnector2">
            <a:avLst/>
          </a:prstGeom>
          <a:ln w="15875">
            <a:solidFill>
              <a:srgbClr val="7030A0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422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ttangolo arrotondato 56"/>
          <p:cNvSpPr/>
          <p:nvPr/>
        </p:nvSpPr>
        <p:spPr>
          <a:xfrm>
            <a:off x="922896" y="1815904"/>
            <a:ext cx="7205028" cy="3193497"/>
          </a:xfrm>
          <a:prstGeom prst="roundRect">
            <a:avLst>
              <a:gd name="adj" fmla="val 9379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371" y="3016309"/>
            <a:ext cx="2016000" cy="43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591354" y="3370957"/>
            <a:ext cx="14847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1" dirty="0" smtClean="0"/>
              <a:t>Ethernet Network </a:t>
            </a:r>
            <a:r>
              <a:rPr lang="it-IT" sz="1100" b="1" dirty="0" err="1" smtClean="0"/>
              <a:t>Tap</a:t>
            </a:r>
            <a:endParaRPr lang="it-IT" sz="1100" b="1" dirty="0"/>
          </a:p>
        </p:txBody>
      </p:sp>
      <p:grpSp>
        <p:nvGrpSpPr>
          <p:cNvPr id="5" name="Gruppo 4"/>
          <p:cNvGrpSpPr/>
          <p:nvPr/>
        </p:nvGrpSpPr>
        <p:grpSpPr>
          <a:xfrm>
            <a:off x="3445284" y="4176881"/>
            <a:ext cx="3237611" cy="735779"/>
            <a:chOff x="3347864" y="4502248"/>
            <a:chExt cx="3237611" cy="735779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4502248"/>
              <a:ext cx="3237611" cy="627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sellaDiTesto 11"/>
            <p:cNvSpPr txBox="1"/>
            <p:nvPr/>
          </p:nvSpPr>
          <p:spPr>
            <a:xfrm>
              <a:off x="3858022" y="4976417"/>
              <a:ext cx="21948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00" b="1" dirty="0" smtClean="0"/>
                <a:t>NIA </a:t>
              </a:r>
              <a:r>
                <a:rPr lang="it-IT" sz="1100" b="1" dirty="0" err="1" smtClean="0"/>
                <a:t>Monitoring</a:t>
              </a:r>
              <a:r>
                <a:rPr lang="it-IT" sz="1100" b="1" dirty="0" smtClean="0"/>
                <a:t> Network Interface</a:t>
              </a:r>
              <a:endParaRPr lang="it-IT" sz="1100" b="1" dirty="0"/>
            </a:p>
          </p:txBody>
        </p:sp>
      </p:grpSp>
      <p:sp>
        <p:nvSpPr>
          <p:cNvPr id="10" name="Ovale 9"/>
          <p:cNvSpPr/>
          <p:nvPr/>
        </p:nvSpPr>
        <p:spPr>
          <a:xfrm>
            <a:off x="3285001" y="3638098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2</a:t>
            </a:r>
            <a:endParaRPr lang="it-IT" sz="600" dirty="0"/>
          </a:p>
        </p:txBody>
      </p:sp>
      <p:sp>
        <p:nvSpPr>
          <p:cNvPr id="20" name="Ovale 19"/>
          <p:cNvSpPr/>
          <p:nvPr/>
        </p:nvSpPr>
        <p:spPr>
          <a:xfrm>
            <a:off x="5859597" y="3704591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3</a:t>
            </a:r>
            <a:endParaRPr lang="it-IT" sz="600" dirty="0"/>
          </a:p>
        </p:txBody>
      </p:sp>
      <p:sp>
        <p:nvSpPr>
          <p:cNvPr id="44" name="CasellaDiTesto 43"/>
          <p:cNvSpPr txBox="1"/>
          <p:nvPr/>
        </p:nvSpPr>
        <p:spPr>
          <a:xfrm>
            <a:off x="874191" y="2592229"/>
            <a:ext cx="891369" cy="430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/>
              <a:t>Target Network</a:t>
            </a:r>
            <a:endParaRPr lang="it-IT" sz="1100" b="1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6732240" y="2584197"/>
            <a:ext cx="13294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/>
              <a:t>ISP </a:t>
            </a:r>
            <a:r>
              <a:rPr lang="it-IT" sz="1100" b="1" dirty="0" err="1" smtClean="0"/>
              <a:t>Internal</a:t>
            </a:r>
            <a:r>
              <a:rPr lang="it-IT" sz="1100" b="1" dirty="0" smtClean="0"/>
              <a:t> Network</a:t>
            </a:r>
            <a:endParaRPr lang="it-IT" sz="1100" b="1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898" y="2782710"/>
            <a:ext cx="2095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146" y="2789610"/>
            <a:ext cx="2095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ttangolo 30"/>
          <p:cNvSpPr/>
          <p:nvPr/>
        </p:nvSpPr>
        <p:spPr>
          <a:xfrm>
            <a:off x="2696145" y="2958475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Rettangolo 50"/>
          <p:cNvSpPr/>
          <p:nvPr/>
        </p:nvSpPr>
        <p:spPr>
          <a:xfrm>
            <a:off x="6300192" y="3056503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CasellaDiTesto 51"/>
          <p:cNvSpPr txBox="1"/>
          <p:nvPr/>
        </p:nvSpPr>
        <p:spPr>
          <a:xfrm>
            <a:off x="2516127" y="2915876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smtClean="0"/>
              <a:t>Out-Side</a:t>
            </a:r>
          </a:p>
          <a:p>
            <a:pPr algn="ctr"/>
            <a:r>
              <a:rPr lang="it-IT" sz="600" dirty="0" smtClean="0"/>
              <a:t>Router/Switch</a:t>
            </a:r>
          </a:p>
          <a:p>
            <a:pPr algn="ctr"/>
            <a:r>
              <a:rPr lang="it-IT" sz="600" dirty="0" smtClean="0"/>
              <a:t>(</a:t>
            </a:r>
            <a:r>
              <a:rPr lang="it-IT" sz="600" dirty="0" err="1" smtClean="0"/>
              <a:t>access</a:t>
            </a:r>
            <a:r>
              <a:rPr lang="it-IT" sz="600" dirty="0" smtClean="0"/>
              <a:t> or </a:t>
            </a:r>
            <a:r>
              <a:rPr lang="it-IT" sz="600" dirty="0" err="1" smtClean="0"/>
              <a:t>distribution</a:t>
            </a:r>
            <a:r>
              <a:rPr lang="it-IT" sz="600" dirty="0" smtClean="0"/>
              <a:t>)</a:t>
            </a:r>
            <a:endParaRPr lang="it-IT" sz="6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2038055" y="3407832"/>
            <a:ext cx="1209985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it-IT" sz="800" dirty="0" smtClean="0"/>
              <a:t>The network </a:t>
            </a:r>
            <a:r>
              <a:rPr lang="it-IT" sz="800" dirty="0" err="1" smtClean="0"/>
              <a:t>signal</a:t>
            </a:r>
            <a:r>
              <a:rPr lang="it-IT" sz="800" dirty="0" smtClean="0"/>
              <a:t> </a:t>
            </a:r>
            <a:r>
              <a:rPr lang="it-IT" sz="800" dirty="0" err="1" smtClean="0"/>
              <a:t>is</a:t>
            </a:r>
            <a:r>
              <a:rPr lang="it-IT" sz="800" dirty="0" smtClean="0"/>
              <a:t> </a:t>
            </a:r>
            <a:r>
              <a:rPr lang="it-IT" sz="800" dirty="0" err="1" smtClean="0"/>
              <a:t>duplicated</a:t>
            </a:r>
            <a:r>
              <a:rPr lang="it-IT" sz="800" dirty="0" smtClean="0"/>
              <a:t> so the </a:t>
            </a:r>
            <a:r>
              <a:rPr lang="it-IT" sz="800" dirty="0" err="1" smtClean="0"/>
              <a:t>monitoring</a:t>
            </a:r>
            <a:r>
              <a:rPr lang="it-IT" sz="800" dirty="0" smtClean="0"/>
              <a:t> </a:t>
            </a:r>
            <a:r>
              <a:rPr lang="it-IT" sz="800" dirty="0" err="1" smtClean="0"/>
              <a:t>device</a:t>
            </a:r>
            <a:r>
              <a:rPr lang="it-IT" sz="800" dirty="0" smtClean="0"/>
              <a:t> </a:t>
            </a:r>
            <a:r>
              <a:rPr lang="it-IT" sz="800" dirty="0" err="1" smtClean="0"/>
              <a:t>has</a:t>
            </a:r>
            <a:r>
              <a:rPr lang="it-IT" sz="800" dirty="0" smtClean="0"/>
              <a:t> full </a:t>
            </a:r>
            <a:r>
              <a:rPr lang="it-IT" sz="800" dirty="0" err="1" smtClean="0"/>
              <a:t>access</a:t>
            </a:r>
            <a:r>
              <a:rPr lang="it-IT" sz="800" dirty="0" smtClean="0"/>
              <a:t> to the </a:t>
            </a:r>
            <a:r>
              <a:rPr lang="it-IT" sz="800" dirty="0" err="1" smtClean="0"/>
              <a:t>signal</a:t>
            </a:r>
            <a:r>
              <a:rPr lang="it-IT" sz="800" dirty="0" smtClean="0"/>
              <a:t>.</a:t>
            </a:r>
            <a:endParaRPr lang="it-IT" sz="800" dirty="0"/>
          </a:p>
        </p:txBody>
      </p:sp>
      <p:sp>
        <p:nvSpPr>
          <p:cNvPr id="58" name="CasellaDiTesto 57"/>
          <p:cNvSpPr txBox="1"/>
          <p:nvPr/>
        </p:nvSpPr>
        <p:spPr>
          <a:xfrm>
            <a:off x="6070596" y="3264098"/>
            <a:ext cx="1021684" cy="83099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800" dirty="0" smtClean="0"/>
              <a:t>The </a:t>
            </a:r>
            <a:r>
              <a:rPr lang="it-IT" sz="800" dirty="0" err="1" smtClean="0"/>
              <a:t>monitoring</a:t>
            </a:r>
            <a:r>
              <a:rPr lang="it-IT" sz="800" dirty="0" smtClean="0"/>
              <a:t> </a:t>
            </a:r>
            <a:r>
              <a:rPr lang="it-IT" sz="800" dirty="0" err="1" smtClean="0"/>
              <a:t>device</a:t>
            </a:r>
            <a:r>
              <a:rPr lang="it-IT" sz="800" dirty="0" smtClean="0"/>
              <a:t> </a:t>
            </a:r>
            <a:r>
              <a:rPr lang="it-IT" sz="800" dirty="0" err="1" smtClean="0"/>
              <a:t>sees</a:t>
            </a:r>
            <a:r>
              <a:rPr lang="it-IT" sz="800" dirty="0" smtClean="0"/>
              <a:t> the </a:t>
            </a:r>
            <a:r>
              <a:rPr lang="it-IT" sz="800" dirty="0" err="1" smtClean="0"/>
              <a:t>same</a:t>
            </a:r>
            <a:r>
              <a:rPr lang="it-IT" sz="800" dirty="0" smtClean="0"/>
              <a:t> </a:t>
            </a:r>
            <a:r>
              <a:rPr lang="it-IT" sz="800" dirty="0" err="1" smtClean="0"/>
              <a:t>traffic</a:t>
            </a:r>
            <a:r>
              <a:rPr lang="it-IT" sz="800" dirty="0" smtClean="0"/>
              <a:t> </a:t>
            </a:r>
            <a:r>
              <a:rPr lang="it-IT" sz="800" dirty="0" err="1" smtClean="0"/>
              <a:t>as</a:t>
            </a:r>
            <a:r>
              <a:rPr lang="it-IT" sz="800" dirty="0" smtClean="0"/>
              <a:t> </a:t>
            </a:r>
            <a:r>
              <a:rPr lang="it-IT" sz="800" dirty="0" err="1" smtClean="0"/>
              <a:t>if</a:t>
            </a:r>
            <a:r>
              <a:rPr lang="it-IT" sz="800" dirty="0" smtClean="0"/>
              <a:t> </a:t>
            </a:r>
            <a:r>
              <a:rPr lang="it-IT" sz="800" dirty="0" err="1" smtClean="0"/>
              <a:t>it</a:t>
            </a:r>
            <a:r>
              <a:rPr lang="it-IT" sz="800" dirty="0" smtClean="0"/>
              <a:t> </a:t>
            </a:r>
            <a:r>
              <a:rPr lang="it-IT" sz="800" dirty="0" err="1" smtClean="0"/>
              <a:t>were</a:t>
            </a:r>
            <a:r>
              <a:rPr lang="it-IT" sz="800" dirty="0" smtClean="0"/>
              <a:t> </a:t>
            </a:r>
            <a:r>
              <a:rPr lang="it-IT" sz="800" dirty="0" err="1" smtClean="0"/>
              <a:t>also</a:t>
            </a:r>
            <a:r>
              <a:rPr lang="it-IT" sz="800" dirty="0" smtClean="0"/>
              <a:t> in-line, </a:t>
            </a:r>
            <a:r>
              <a:rPr lang="it-IT" sz="800" dirty="0" err="1" smtClean="0"/>
              <a:t>including</a:t>
            </a:r>
            <a:r>
              <a:rPr lang="it-IT" sz="800" dirty="0" smtClean="0"/>
              <a:t> </a:t>
            </a:r>
            <a:r>
              <a:rPr lang="it-IT" sz="800" dirty="0" err="1" smtClean="0"/>
              <a:t>physical</a:t>
            </a:r>
            <a:r>
              <a:rPr lang="it-IT" sz="800" dirty="0" smtClean="0"/>
              <a:t> </a:t>
            </a:r>
            <a:r>
              <a:rPr lang="it-IT" sz="800" dirty="0" err="1" smtClean="0"/>
              <a:t>layer</a:t>
            </a:r>
            <a:r>
              <a:rPr lang="it-IT" sz="800" dirty="0" smtClean="0"/>
              <a:t> </a:t>
            </a:r>
            <a:r>
              <a:rPr lang="it-IT" sz="800" dirty="0" err="1" smtClean="0"/>
              <a:t>errors</a:t>
            </a:r>
            <a:r>
              <a:rPr lang="it-IT" sz="800" dirty="0" smtClean="0"/>
              <a:t>.</a:t>
            </a:r>
            <a:endParaRPr lang="it-IT" sz="800" dirty="0"/>
          </a:p>
        </p:txBody>
      </p:sp>
      <p:grpSp>
        <p:nvGrpSpPr>
          <p:cNvPr id="8" name="Gruppo 7"/>
          <p:cNvGrpSpPr/>
          <p:nvPr/>
        </p:nvGrpSpPr>
        <p:grpSpPr>
          <a:xfrm>
            <a:off x="2708705" y="5153417"/>
            <a:ext cx="3633410" cy="507831"/>
            <a:chOff x="1991156" y="4089523"/>
            <a:chExt cx="3633410" cy="507831"/>
          </a:xfrm>
        </p:grpSpPr>
        <p:sp>
          <p:nvSpPr>
            <p:cNvPr id="35" name="Rettangolo arrotondato 34"/>
            <p:cNvSpPr/>
            <p:nvPr/>
          </p:nvSpPr>
          <p:spPr>
            <a:xfrm>
              <a:off x="1991156" y="4112805"/>
              <a:ext cx="3633410" cy="484549"/>
            </a:xfrm>
            <a:prstGeom prst="roundRect">
              <a:avLst>
                <a:gd name="adj" fmla="val 9379"/>
              </a:avLst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7" name="Gruppo 6"/>
            <p:cNvGrpSpPr/>
            <p:nvPr/>
          </p:nvGrpSpPr>
          <p:grpSpPr>
            <a:xfrm>
              <a:off x="2089071" y="4089523"/>
              <a:ext cx="1613401" cy="507831"/>
              <a:chOff x="2089071" y="4089523"/>
              <a:chExt cx="1613401" cy="507831"/>
            </a:xfrm>
          </p:grpSpPr>
          <p:grpSp>
            <p:nvGrpSpPr>
              <p:cNvPr id="37" name="Gruppo 36"/>
              <p:cNvGrpSpPr/>
              <p:nvPr/>
            </p:nvGrpSpPr>
            <p:grpSpPr>
              <a:xfrm>
                <a:off x="2089071" y="4196361"/>
                <a:ext cx="108000" cy="308849"/>
                <a:chOff x="1061198" y="4281532"/>
                <a:chExt cx="108000" cy="308849"/>
              </a:xfrm>
            </p:grpSpPr>
            <p:sp>
              <p:nvSpPr>
                <p:cNvPr id="42" name="Ovale 41"/>
                <p:cNvSpPr/>
                <p:nvPr/>
              </p:nvSpPr>
              <p:spPr>
                <a:xfrm>
                  <a:off x="1061198" y="4281532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55" name="Ovale 54"/>
                <p:cNvSpPr/>
                <p:nvPr/>
              </p:nvSpPr>
              <p:spPr>
                <a:xfrm>
                  <a:off x="1061198" y="4482381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2" name="CasellaDiTesto 1"/>
              <p:cNvSpPr txBox="1"/>
              <p:nvPr/>
            </p:nvSpPr>
            <p:spPr>
              <a:xfrm>
                <a:off x="2152048" y="4089523"/>
                <a:ext cx="1550424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External</a:t>
                </a:r>
                <a:r>
                  <a:rPr lang="it-IT" sz="900" dirty="0" smtClean="0"/>
                  <a:t> Link, </a:t>
                </a:r>
                <a:r>
                  <a:rPr lang="it-IT" sz="900" dirty="0" err="1"/>
                  <a:t>b</a:t>
                </a:r>
                <a:r>
                  <a:rPr lang="it-IT" sz="900" dirty="0" err="1" smtClean="0"/>
                  <a:t>oth</a:t>
                </a:r>
                <a:r>
                  <a:rPr lang="it-IT" sz="900" dirty="0" smtClean="0"/>
                  <a:t> TX and RX</a:t>
                </a:r>
              </a:p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Internal</a:t>
                </a:r>
                <a:r>
                  <a:rPr lang="it-IT" sz="900" dirty="0" smtClean="0"/>
                  <a:t> Link, </a:t>
                </a:r>
                <a:r>
                  <a:rPr lang="it-IT" sz="900" dirty="0" err="1" smtClean="0"/>
                  <a:t>both</a:t>
                </a:r>
                <a:r>
                  <a:rPr lang="it-IT" sz="900" dirty="0" smtClean="0"/>
                  <a:t> TX and RX</a:t>
                </a:r>
              </a:p>
            </p:txBody>
          </p:sp>
        </p:grpSp>
        <p:grpSp>
          <p:nvGrpSpPr>
            <p:cNvPr id="6" name="Gruppo 5"/>
            <p:cNvGrpSpPr/>
            <p:nvPr/>
          </p:nvGrpSpPr>
          <p:grpSpPr>
            <a:xfrm>
              <a:off x="3831152" y="4089523"/>
              <a:ext cx="1748960" cy="507831"/>
              <a:chOff x="4778757" y="5719922"/>
              <a:chExt cx="1748960" cy="507831"/>
            </a:xfrm>
          </p:grpSpPr>
          <p:grpSp>
            <p:nvGrpSpPr>
              <p:cNvPr id="46" name="Gruppo 45"/>
              <p:cNvGrpSpPr/>
              <p:nvPr/>
            </p:nvGrpSpPr>
            <p:grpSpPr>
              <a:xfrm>
                <a:off x="4778757" y="5820118"/>
                <a:ext cx="108000" cy="308848"/>
                <a:chOff x="1061198" y="4683230"/>
                <a:chExt cx="108000" cy="308848"/>
              </a:xfrm>
            </p:grpSpPr>
            <p:sp>
              <p:nvSpPr>
                <p:cNvPr id="48" name="Ovale 47"/>
                <p:cNvSpPr/>
                <p:nvPr/>
              </p:nvSpPr>
              <p:spPr>
                <a:xfrm>
                  <a:off x="1061198" y="4884078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49" name="Ovale 48"/>
                <p:cNvSpPr/>
                <p:nvPr/>
              </p:nvSpPr>
              <p:spPr>
                <a:xfrm>
                  <a:off x="1061198" y="4683230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56" name="CasellaDiTesto 55"/>
              <p:cNvSpPr txBox="1"/>
              <p:nvPr/>
            </p:nvSpPr>
            <p:spPr>
              <a:xfrm>
                <a:off x="4841037" y="5719922"/>
                <a:ext cx="1686680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Replicated</a:t>
                </a:r>
                <a:r>
                  <a:rPr lang="it-IT" sz="900" dirty="0" smtClean="0"/>
                  <a:t> TX from </a:t>
                </a:r>
                <a:r>
                  <a:rPr lang="it-IT" sz="900" dirty="0" err="1" smtClean="0"/>
                  <a:t>Internal</a:t>
                </a:r>
                <a:r>
                  <a:rPr lang="it-IT" sz="900" dirty="0" smtClean="0"/>
                  <a:t> Link</a:t>
                </a:r>
              </a:p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Replicated</a:t>
                </a:r>
                <a:r>
                  <a:rPr lang="it-IT" sz="900" dirty="0" smtClean="0"/>
                  <a:t> TX from </a:t>
                </a:r>
                <a:r>
                  <a:rPr lang="it-IT" sz="900" dirty="0" err="1" smtClean="0"/>
                  <a:t>External</a:t>
                </a:r>
                <a:r>
                  <a:rPr lang="it-IT" sz="900" dirty="0" smtClean="0"/>
                  <a:t> Link</a:t>
                </a:r>
                <a:endParaRPr lang="it-IT" sz="900" dirty="0"/>
              </a:p>
            </p:txBody>
          </p:sp>
        </p:grpSp>
      </p:grpSp>
      <p:sp>
        <p:nvSpPr>
          <p:cNvPr id="61" name="Rettangolo 60"/>
          <p:cNvSpPr/>
          <p:nvPr/>
        </p:nvSpPr>
        <p:spPr>
          <a:xfrm>
            <a:off x="1782713" y="2974608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CasellaDiTesto 61"/>
          <p:cNvSpPr txBox="1"/>
          <p:nvPr/>
        </p:nvSpPr>
        <p:spPr>
          <a:xfrm>
            <a:off x="1836729" y="2932009"/>
            <a:ext cx="42992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smtClean="0"/>
              <a:t>Firewall</a:t>
            </a:r>
            <a:endParaRPr lang="it-IT" sz="600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621" y="4435606"/>
            <a:ext cx="7239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e 63"/>
          <p:cNvSpPr/>
          <p:nvPr/>
        </p:nvSpPr>
        <p:spPr>
          <a:xfrm>
            <a:off x="2670104" y="4399271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4</a:t>
            </a:r>
            <a:endParaRPr lang="it-IT" sz="600" dirty="0"/>
          </a:p>
        </p:txBody>
      </p:sp>
      <p:sp>
        <p:nvSpPr>
          <p:cNvPr id="67" name="Rettangolo 66"/>
          <p:cNvSpPr/>
          <p:nvPr/>
        </p:nvSpPr>
        <p:spPr>
          <a:xfrm>
            <a:off x="6300192" y="2888739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CasellaDiTesto 67"/>
          <p:cNvSpPr txBox="1"/>
          <p:nvPr/>
        </p:nvSpPr>
        <p:spPr>
          <a:xfrm>
            <a:off x="6309328" y="2910329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smtClean="0"/>
              <a:t>In-Side</a:t>
            </a:r>
          </a:p>
          <a:p>
            <a:pPr algn="ctr"/>
            <a:r>
              <a:rPr lang="it-IT" sz="600" dirty="0" smtClean="0"/>
              <a:t>Switch (core)</a:t>
            </a:r>
            <a:endParaRPr lang="it-IT" sz="600" dirty="0"/>
          </a:p>
        </p:txBody>
      </p:sp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424" y="2470040"/>
            <a:ext cx="4095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CasellaDiTesto 71"/>
          <p:cNvSpPr txBox="1"/>
          <p:nvPr/>
        </p:nvSpPr>
        <p:spPr>
          <a:xfrm>
            <a:off x="99413" y="116632"/>
            <a:ext cx="57695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1" dirty="0" err="1" smtClean="0"/>
              <a:t>Example</a:t>
            </a:r>
            <a:r>
              <a:rPr lang="it-IT" sz="1100" b="1" dirty="0" smtClean="0"/>
              <a:t> of NIA </a:t>
            </a:r>
            <a:r>
              <a:rPr lang="it-IT" sz="1100" b="1" dirty="0" err="1" smtClean="0"/>
              <a:t>installation</a:t>
            </a:r>
            <a:r>
              <a:rPr lang="it-IT" sz="1100" b="1" dirty="0" smtClean="0"/>
              <a:t> with Ethernet TAP </a:t>
            </a:r>
            <a:r>
              <a:rPr lang="it-IT" sz="1100" b="1" dirty="0" err="1" smtClean="0"/>
              <a:t>usage</a:t>
            </a:r>
            <a:r>
              <a:rPr lang="it-IT" sz="1100" b="1" dirty="0" smtClean="0"/>
              <a:t> in a </a:t>
            </a:r>
            <a:r>
              <a:rPr lang="it-IT" sz="1100" b="1" dirty="0" err="1" smtClean="0"/>
              <a:t>classical</a:t>
            </a:r>
            <a:r>
              <a:rPr lang="it-IT" sz="1100" b="1" dirty="0" smtClean="0"/>
              <a:t> network (Ethernet single link)</a:t>
            </a:r>
            <a:endParaRPr lang="it-IT" sz="1100" b="1" dirty="0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836" y="2484022"/>
            <a:ext cx="13525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5" name="Connettore 4 74"/>
          <p:cNvCxnSpPr/>
          <p:nvPr/>
        </p:nvCxnSpPr>
        <p:spPr>
          <a:xfrm>
            <a:off x="3158897" y="2807431"/>
            <a:ext cx="1217700" cy="385485"/>
          </a:xfrm>
          <a:prstGeom prst="bentConnector3">
            <a:avLst>
              <a:gd name="adj1" fmla="val 99801"/>
            </a:avLst>
          </a:prstGeom>
          <a:ln w="19050">
            <a:solidFill>
              <a:srgbClr val="FFC00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e 39"/>
          <p:cNvSpPr/>
          <p:nvPr/>
        </p:nvSpPr>
        <p:spPr>
          <a:xfrm>
            <a:off x="3272209" y="2761033"/>
            <a:ext cx="108000" cy="1080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1" name="Connettore 4 80"/>
          <p:cNvCxnSpPr/>
          <p:nvPr/>
        </p:nvCxnSpPr>
        <p:spPr>
          <a:xfrm rot="10800000" flipV="1">
            <a:off x="4602702" y="2807432"/>
            <a:ext cx="1787723" cy="393086"/>
          </a:xfrm>
          <a:prstGeom prst="bentConnector3">
            <a:avLst>
              <a:gd name="adj1" fmla="val 100616"/>
            </a:avLst>
          </a:prstGeom>
          <a:ln w="19050">
            <a:solidFill>
              <a:srgbClr val="FFC00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e 29"/>
          <p:cNvSpPr/>
          <p:nvPr/>
        </p:nvSpPr>
        <p:spPr>
          <a:xfrm>
            <a:off x="6118072" y="2748293"/>
            <a:ext cx="108000" cy="1080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6" name="Connettore 1 85"/>
          <p:cNvCxnSpPr/>
          <p:nvPr/>
        </p:nvCxnSpPr>
        <p:spPr>
          <a:xfrm flipV="1">
            <a:off x="4496572" y="2572501"/>
            <a:ext cx="2060" cy="460254"/>
          </a:xfrm>
          <a:prstGeom prst="line">
            <a:avLst/>
          </a:prstGeom>
          <a:ln w="12700">
            <a:solidFill>
              <a:srgbClr val="7030A0">
                <a:alpha val="5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e 18"/>
          <p:cNvSpPr/>
          <p:nvPr/>
        </p:nvSpPr>
        <p:spPr>
          <a:xfrm>
            <a:off x="4424572" y="2531000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/>
              <a:t>1</a:t>
            </a:r>
          </a:p>
        </p:txBody>
      </p:sp>
      <p:sp>
        <p:nvSpPr>
          <p:cNvPr id="59" name="CasellaDiTesto 58"/>
          <p:cNvSpPr txBox="1"/>
          <p:nvPr/>
        </p:nvSpPr>
        <p:spPr>
          <a:xfrm>
            <a:off x="4267629" y="1893327"/>
            <a:ext cx="1823318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800" dirty="0" smtClean="0"/>
              <a:t>The passive </a:t>
            </a:r>
            <a:r>
              <a:rPr lang="it-IT" sz="800" dirty="0" err="1" smtClean="0"/>
              <a:t>Tap</a:t>
            </a:r>
            <a:r>
              <a:rPr lang="it-IT" sz="800" dirty="0" smtClean="0"/>
              <a:t> </a:t>
            </a:r>
            <a:r>
              <a:rPr lang="it-IT" sz="800" dirty="0" err="1" smtClean="0"/>
              <a:t>provides</a:t>
            </a:r>
            <a:r>
              <a:rPr lang="it-IT" sz="800" dirty="0" smtClean="0"/>
              <a:t> a </a:t>
            </a:r>
            <a:r>
              <a:rPr lang="it-IT" sz="800" dirty="0" err="1" smtClean="0"/>
              <a:t>permanent</a:t>
            </a:r>
            <a:r>
              <a:rPr lang="it-IT" sz="800" dirty="0" smtClean="0"/>
              <a:t> in-line </a:t>
            </a:r>
            <a:r>
              <a:rPr lang="it-IT" sz="800" dirty="0" err="1" smtClean="0"/>
              <a:t>access</a:t>
            </a:r>
            <a:r>
              <a:rPr lang="it-IT" sz="800" dirty="0" smtClean="0"/>
              <a:t> </a:t>
            </a:r>
            <a:r>
              <a:rPr lang="it-IT" sz="800" dirty="0" err="1" smtClean="0"/>
              <a:t>port</a:t>
            </a:r>
            <a:r>
              <a:rPr lang="it-IT" sz="800" dirty="0" smtClean="0"/>
              <a:t> to monitor </a:t>
            </a:r>
            <a:r>
              <a:rPr lang="it-IT" sz="800" dirty="0" err="1" smtClean="0"/>
              <a:t>all</a:t>
            </a:r>
            <a:r>
              <a:rPr lang="it-IT" sz="800" dirty="0" smtClean="0"/>
              <a:t> full-duplex </a:t>
            </a:r>
            <a:r>
              <a:rPr lang="it-IT" sz="800" dirty="0" err="1" smtClean="0"/>
              <a:t>traffic</a:t>
            </a:r>
            <a:r>
              <a:rPr lang="it-IT" sz="800" dirty="0" smtClean="0"/>
              <a:t> </a:t>
            </a:r>
            <a:r>
              <a:rPr lang="it-IT" sz="800" dirty="0" err="1" smtClean="0"/>
              <a:t>without</a:t>
            </a:r>
            <a:r>
              <a:rPr lang="it-IT" sz="800" dirty="0" smtClean="0"/>
              <a:t> data </a:t>
            </a:r>
            <a:r>
              <a:rPr lang="it-IT" sz="800" dirty="0" err="1" smtClean="0"/>
              <a:t>stream</a:t>
            </a:r>
            <a:r>
              <a:rPr lang="it-IT" sz="800" dirty="0" smtClean="0"/>
              <a:t> </a:t>
            </a:r>
            <a:r>
              <a:rPr lang="it-IT" sz="800" dirty="0" err="1" smtClean="0"/>
              <a:t>interface</a:t>
            </a:r>
            <a:r>
              <a:rPr lang="it-IT" sz="800" dirty="0"/>
              <a:t>.</a:t>
            </a:r>
          </a:p>
        </p:txBody>
      </p:sp>
      <p:pic>
        <p:nvPicPr>
          <p:cNvPr id="2063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590" y="4333032"/>
            <a:ext cx="486000" cy="350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524" y="4333553"/>
            <a:ext cx="486000" cy="350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Connettore 4 21"/>
          <p:cNvCxnSpPr/>
          <p:nvPr/>
        </p:nvCxnSpPr>
        <p:spPr>
          <a:xfrm rot="16200000" flipH="1">
            <a:off x="4630863" y="3606622"/>
            <a:ext cx="1345806" cy="533599"/>
          </a:xfrm>
          <a:prstGeom prst="bentConnector3">
            <a:avLst>
              <a:gd name="adj1" fmla="val 174"/>
            </a:avLst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4 32"/>
          <p:cNvCxnSpPr/>
          <p:nvPr/>
        </p:nvCxnSpPr>
        <p:spPr>
          <a:xfrm rot="16200000" flipH="1">
            <a:off x="4253154" y="3735392"/>
            <a:ext cx="1345806" cy="276064"/>
          </a:xfrm>
          <a:prstGeom prst="bentConnector3">
            <a:avLst>
              <a:gd name="adj1" fmla="val 11781"/>
            </a:avLst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e 38"/>
          <p:cNvSpPr/>
          <p:nvPr/>
        </p:nvSpPr>
        <p:spPr>
          <a:xfrm>
            <a:off x="5516566" y="4055749"/>
            <a:ext cx="108000" cy="1080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Ovale 40"/>
          <p:cNvSpPr/>
          <p:nvPr/>
        </p:nvSpPr>
        <p:spPr>
          <a:xfrm>
            <a:off x="5006782" y="4055749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Ovale 97"/>
          <p:cNvSpPr/>
          <p:nvPr/>
        </p:nvSpPr>
        <p:spPr>
          <a:xfrm>
            <a:off x="4926057" y="3677165"/>
            <a:ext cx="788516" cy="202362"/>
          </a:xfrm>
          <a:prstGeom prst="ellipse">
            <a:avLst/>
          </a:prstGeom>
          <a:noFill/>
          <a:ln w="12700">
            <a:solidFill>
              <a:srgbClr val="7030A0">
                <a:alpha val="55000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9" name="Connettore 1 98"/>
          <p:cNvCxnSpPr>
            <a:stCxn id="98" idx="6"/>
            <a:endCxn id="20" idx="2"/>
          </p:cNvCxnSpPr>
          <p:nvPr/>
        </p:nvCxnSpPr>
        <p:spPr>
          <a:xfrm flipV="1">
            <a:off x="5714573" y="3776591"/>
            <a:ext cx="145024" cy="1755"/>
          </a:xfrm>
          <a:prstGeom prst="line">
            <a:avLst/>
          </a:prstGeom>
          <a:ln w="12700">
            <a:solidFill>
              <a:srgbClr val="7030A0">
                <a:alpha val="5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4 101"/>
          <p:cNvCxnSpPr>
            <a:stCxn id="10" idx="0"/>
          </p:cNvCxnSpPr>
          <p:nvPr/>
        </p:nvCxnSpPr>
        <p:spPr>
          <a:xfrm rot="5400000" flipH="1" flipV="1">
            <a:off x="3340607" y="3387352"/>
            <a:ext cx="267141" cy="234353"/>
          </a:xfrm>
          <a:prstGeom prst="bentConnector3">
            <a:avLst>
              <a:gd name="adj1" fmla="val 99918"/>
            </a:avLst>
          </a:prstGeom>
          <a:ln w="15875">
            <a:solidFill>
              <a:srgbClr val="7030A0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CasellaDiTesto 106"/>
          <p:cNvSpPr txBox="1"/>
          <p:nvPr/>
        </p:nvSpPr>
        <p:spPr>
          <a:xfrm>
            <a:off x="1124087" y="4585030"/>
            <a:ext cx="2181993" cy="33855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it-IT" sz="800" dirty="0" smtClean="0"/>
              <a:t>The </a:t>
            </a:r>
            <a:r>
              <a:rPr lang="it-IT" sz="800" dirty="0" err="1" smtClean="0"/>
              <a:t>Injection</a:t>
            </a:r>
            <a:r>
              <a:rPr lang="it-IT" sz="800" dirty="0" smtClean="0"/>
              <a:t> </a:t>
            </a:r>
            <a:r>
              <a:rPr lang="it-IT" sz="800" dirty="0" err="1" smtClean="0"/>
              <a:t>wil</a:t>
            </a:r>
            <a:r>
              <a:rPr lang="it-IT" sz="800" dirty="0" smtClean="0"/>
              <a:t> be </a:t>
            </a:r>
            <a:r>
              <a:rPr lang="it-IT" sz="800" dirty="0" err="1" smtClean="0"/>
              <a:t>performed</a:t>
            </a:r>
            <a:r>
              <a:rPr lang="it-IT" sz="800" dirty="0" smtClean="0"/>
              <a:t> </a:t>
            </a:r>
            <a:r>
              <a:rPr lang="it-IT" sz="800" dirty="0" err="1" smtClean="0"/>
              <a:t>through</a:t>
            </a:r>
            <a:r>
              <a:rPr lang="it-IT" sz="800" dirty="0" smtClean="0"/>
              <a:t> the </a:t>
            </a:r>
            <a:r>
              <a:rPr lang="it-IT" sz="800" dirty="0" err="1" smtClean="0"/>
              <a:t>main</a:t>
            </a:r>
            <a:r>
              <a:rPr lang="it-IT" sz="800" dirty="0" smtClean="0"/>
              <a:t> NIA network </a:t>
            </a:r>
            <a:r>
              <a:rPr lang="it-IT" sz="800" dirty="0" err="1" smtClean="0"/>
              <a:t>interface</a:t>
            </a:r>
            <a:r>
              <a:rPr lang="it-IT" sz="800" dirty="0" smtClean="0"/>
              <a:t> (ethernet) </a:t>
            </a:r>
            <a:endParaRPr lang="it-IT" sz="800" dirty="0"/>
          </a:p>
        </p:txBody>
      </p:sp>
      <p:cxnSp>
        <p:nvCxnSpPr>
          <p:cNvPr id="108" name="Connettore 4 107"/>
          <p:cNvCxnSpPr/>
          <p:nvPr/>
        </p:nvCxnSpPr>
        <p:spPr>
          <a:xfrm rot="10800000">
            <a:off x="1862770" y="3024343"/>
            <a:ext cx="833375" cy="1446929"/>
          </a:xfrm>
          <a:prstGeom prst="bentConnector3">
            <a:avLst>
              <a:gd name="adj1" fmla="val 100000"/>
            </a:avLst>
          </a:prstGeom>
          <a:ln w="15875">
            <a:solidFill>
              <a:srgbClr val="7030A0">
                <a:alpha val="57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07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ttangolo arrotondato 56"/>
          <p:cNvSpPr/>
          <p:nvPr/>
        </p:nvSpPr>
        <p:spPr>
          <a:xfrm>
            <a:off x="967372" y="1819679"/>
            <a:ext cx="7205028" cy="3193497"/>
          </a:xfrm>
          <a:prstGeom prst="roundRect">
            <a:avLst>
              <a:gd name="adj" fmla="val 9379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195" y="2061954"/>
            <a:ext cx="508635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923892" y="3309367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1" dirty="0" err="1" smtClean="0"/>
              <a:t>Fiber</a:t>
            </a:r>
            <a:r>
              <a:rPr lang="it-IT" sz="1100" b="1" dirty="0" smtClean="0"/>
              <a:t> Network </a:t>
            </a:r>
            <a:r>
              <a:rPr lang="it-IT" sz="1100" b="1" dirty="0" err="1" smtClean="0"/>
              <a:t>Tap</a:t>
            </a:r>
            <a:endParaRPr lang="it-IT" sz="1100" b="1" dirty="0"/>
          </a:p>
        </p:txBody>
      </p:sp>
      <p:grpSp>
        <p:nvGrpSpPr>
          <p:cNvPr id="5" name="Gruppo 4"/>
          <p:cNvGrpSpPr/>
          <p:nvPr/>
        </p:nvGrpSpPr>
        <p:grpSpPr>
          <a:xfrm>
            <a:off x="3364844" y="4189338"/>
            <a:ext cx="3237611" cy="735779"/>
            <a:chOff x="3347864" y="4502248"/>
            <a:chExt cx="3237611" cy="735779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4502248"/>
              <a:ext cx="3237611" cy="627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sellaDiTesto 11"/>
            <p:cNvSpPr txBox="1"/>
            <p:nvPr/>
          </p:nvSpPr>
          <p:spPr>
            <a:xfrm>
              <a:off x="3858022" y="4976417"/>
              <a:ext cx="21948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00" b="1" dirty="0" smtClean="0"/>
                <a:t>NIA </a:t>
              </a:r>
              <a:r>
                <a:rPr lang="it-IT" sz="1100" b="1" dirty="0" err="1" smtClean="0"/>
                <a:t>Monitoring</a:t>
              </a:r>
              <a:r>
                <a:rPr lang="it-IT" sz="1100" b="1" dirty="0" smtClean="0"/>
                <a:t> Network Interface</a:t>
              </a:r>
              <a:endParaRPr lang="it-IT" sz="1100" b="1" dirty="0"/>
            </a:p>
          </p:txBody>
        </p:sp>
      </p:grpSp>
      <p:sp>
        <p:nvSpPr>
          <p:cNvPr id="10" name="Ovale 9"/>
          <p:cNvSpPr/>
          <p:nvPr/>
        </p:nvSpPr>
        <p:spPr>
          <a:xfrm>
            <a:off x="3563904" y="3722563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2</a:t>
            </a:r>
            <a:endParaRPr lang="it-IT" sz="600" dirty="0"/>
          </a:p>
        </p:txBody>
      </p:sp>
      <p:sp>
        <p:nvSpPr>
          <p:cNvPr id="19" name="Ovale 18"/>
          <p:cNvSpPr/>
          <p:nvPr/>
        </p:nvSpPr>
        <p:spPr>
          <a:xfrm>
            <a:off x="4266469" y="2118567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/>
              <a:t>1</a:t>
            </a:r>
          </a:p>
        </p:txBody>
      </p:sp>
      <p:sp>
        <p:nvSpPr>
          <p:cNvPr id="20" name="Ovale 19"/>
          <p:cNvSpPr/>
          <p:nvPr/>
        </p:nvSpPr>
        <p:spPr>
          <a:xfrm>
            <a:off x="5893469" y="3617622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3</a:t>
            </a:r>
            <a:endParaRPr lang="it-IT" sz="600" dirty="0"/>
          </a:p>
        </p:txBody>
      </p:sp>
      <p:cxnSp>
        <p:nvCxnSpPr>
          <p:cNvPr id="22" name="Connettore 4 21"/>
          <p:cNvCxnSpPr/>
          <p:nvPr/>
        </p:nvCxnSpPr>
        <p:spPr>
          <a:xfrm rot="16200000" flipH="1">
            <a:off x="4808170" y="3762514"/>
            <a:ext cx="1376536" cy="216000"/>
          </a:xfrm>
          <a:prstGeom prst="bentConnector3">
            <a:avLst>
              <a:gd name="adj1" fmla="val 52076"/>
            </a:avLst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4 32"/>
          <p:cNvCxnSpPr/>
          <p:nvPr/>
        </p:nvCxnSpPr>
        <p:spPr>
          <a:xfrm rot="5400000">
            <a:off x="4490572" y="3762514"/>
            <a:ext cx="1376535" cy="216000"/>
          </a:xfrm>
          <a:prstGeom prst="bentConnector3">
            <a:avLst>
              <a:gd name="adj1" fmla="val 52076"/>
            </a:avLst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e 29"/>
          <p:cNvSpPr/>
          <p:nvPr/>
        </p:nvSpPr>
        <p:spPr>
          <a:xfrm>
            <a:off x="6151944" y="2760750"/>
            <a:ext cx="108000" cy="1080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Ovale 38"/>
          <p:cNvSpPr/>
          <p:nvPr/>
        </p:nvSpPr>
        <p:spPr>
          <a:xfrm>
            <a:off x="5550438" y="4068206"/>
            <a:ext cx="108000" cy="1080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Ovale 39"/>
          <p:cNvSpPr/>
          <p:nvPr/>
        </p:nvSpPr>
        <p:spPr>
          <a:xfrm>
            <a:off x="3306081" y="2773490"/>
            <a:ext cx="108000" cy="1080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Ovale 40"/>
          <p:cNvSpPr/>
          <p:nvPr/>
        </p:nvSpPr>
        <p:spPr>
          <a:xfrm>
            <a:off x="5016839" y="4068206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CasellaDiTesto 43"/>
          <p:cNvSpPr txBox="1"/>
          <p:nvPr/>
        </p:nvSpPr>
        <p:spPr>
          <a:xfrm>
            <a:off x="908063" y="2604686"/>
            <a:ext cx="891369" cy="430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/>
              <a:t>Target Network</a:t>
            </a:r>
            <a:endParaRPr lang="it-IT" sz="1100" b="1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6766112" y="2596654"/>
            <a:ext cx="13294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/>
              <a:t>ISP </a:t>
            </a:r>
            <a:r>
              <a:rPr lang="it-IT" sz="1100" b="1" dirty="0" err="1" smtClean="0"/>
              <a:t>Internal</a:t>
            </a:r>
            <a:r>
              <a:rPr lang="it-IT" sz="1100" b="1" dirty="0" smtClean="0"/>
              <a:t> Network</a:t>
            </a:r>
            <a:endParaRPr lang="it-IT" sz="1100" b="1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770" y="2795167"/>
            <a:ext cx="2095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018" y="2802067"/>
            <a:ext cx="2095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ttangolo 30"/>
          <p:cNvSpPr/>
          <p:nvPr/>
        </p:nvSpPr>
        <p:spPr>
          <a:xfrm>
            <a:off x="2730017" y="2970932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Rettangolo 50"/>
          <p:cNvSpPr/>
          <p:nvPr/>
        </p:nvSpPr>
        <p:spPr>
          <a:xfrm>
            <a:off x="6334064" y="3068960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CasellaDiTesto 51"/>
          <p:cNvSpPr txBox="1"/>
          <p:nvPr/>
        </p:nvSpPr>
        <p:spPr>
          <a:xfrm>
            <a:off x="2549999" y="2928333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smtClean="0"/>
              <a:t>Out-Side</a:t>
            </a:r>
          </a:p>
          <a:p>
            <a:pPr algn="ctr"/>
            <a:r>
              <a:rPr lang="it-IT" sz="600" dirty="0" smtClean="0"/>
              <a:t>Router/Switch</a:t>
            </a:r>
          </a:p>
          <a:p>
            <a:pPr algn="ctr"/>
            <a:r>
              <a:rPr lang="it-IT" sz="600" dirty="0" smtClean="0"/>
              <a:t>(</a:t>
            </a:r>
            <a:r>
              <a:rPr lang="it-IT" sz="600" dirty="0" err="1" smtClean="0"/>
              <a:t>access</a:t>
            </a:r>
            <a:r>
              <a:rPr lang="it-IT" sz="600" dirty="0" smtClean="0"/>
              <a:t> or </a:t>
            </a:r>
            <a:r>
              <a:rPr lang="it-IT" sz="600" dirty="0" err="1" smtClean="0"/>
              <a:t>distribution</a:t>
            </a:r>
            <a:r>
              <a:rPr lang="it-IT" sz="600" dirty="0" smtClean="0"/>
              <a:t>)</a:t>
            </a:r>
            <a:endParaRPr lang="it-IT" sz="6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2505259" y="3451860"/>
            <a:ext cx="1021684" cy="70788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it-IT" sz="800" dirty="0" smtClean="0"/>
              <a:t>The network </a:t>
            </a:r>
            <a:r>
              <a:rPr lang="it-IT" sz="800" dirty="0" err="1" smtClean="0"/>
              <a:t>signal</a:t>
            </a:r>
            <a:r>
              <a:rPr lang="it-IT" sz="800" dirty="0" smtClean="0"/>
              <a:t> </a:t>
            </a:r>
            <a:r>
              <a:rPr lang="it-IT" sz="800" dirty="0" err="1" smtClean="0"/>
              <a:t>is</a:t>
            </a:r>
            <a:r>
              <a:rPr lang="it-IT" sz="800" dirty="0" smtClean="0"/>
              <a:t> split so the </a:t>
            </a:r>
            <a:r>
              <a:rPr lang="it-IT" sz="800" dirty="0" err="1" smtClean="0"/>
              <a:t>monitoring</a:t>
            </a:r>
            <a:r>
              <a:rPr lang="it-IT" sz="800" dirty="0" smtClean="0"/>
              <a:t> </a:t>
            </a:r>
            <a:r>
              <a:rPr lang="it-IT" sz="800" dirty="0" err="1" smtClean="0"/>
              <a:t>device</a:t>
            </a:r>
            <a:r>
              <a:rPr lang="it-IT" sz="800" dirty="0" smtClean="0"/>
              <a:t> </a:t>
            </a:r>
            <a:r>
              <a:rPr lang="it-IT" sz="800" dirty="0" err="1" smtClean="0"/>
              <a:t>has</a:t>
            </a:r>
            <a:r>
              <a:rPr lang="it-IT" sz="800" dirty="0" smtClean="0"/>
              <a:t> full </a:t>
            </a:r>
            <a:r>
              <a:rPr lang="it-IT" sz="800" dirty="0" err="1" smtClean="0"/>
              <a:t>access</a:t>
            </a:r>
            <a:r>
              <a:rPr lang="it-IT" sz="800" dirty="0" smtClean="0"/>
              <a:t> to the </a:t>
            </a:r>
            <a:r>
              <a:rPr lang="it-IT" sz="800" dirty="0" err="1" smtClean="0"/>
              <a:t>signal</a:t>
            </a:r>
            <a:r>
              <a:rPr lang="it-IT" sz="800" dirty="0" smtClean="0"/>
              <a:t>.</a:t>
            </a:r>
            <a:endParaRPr lang="it-IT" sz="800" dirty="0"/>
          </a:p>
        </p:txBody>
      </p:sp>
      <p:sp>
        <p:nvSpPr>
          <p:cNvPr id="58" name="CasellaDiTesto 57"/>
          <p:cNvSpPr txBox="1"/>
          <p:nvPr/>
        </p:nvSpPr>
        <p:spPr>
          <a:xfrm>
            <a:off x="6104468" y="3276555"/>
            <a:ext cx="1021684" cy="83099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800" dirty="0" smtClean="0"/>
              <a:t>The </a:t>
            </a:r>
            <a:r>
              <a:rPr lang="it-IT" sz="800" dirty="0" err="1" smtClean="0"/>
              <a:t>monitoring</a:t>
            </a:r>
            <a:r>
              <a:rPr lang="it-IT" sz="800" dirty="0" smtClean="0"/>
              <a:t> </a:t>
            </a:r>
            <a:r>
              <a:rPr lang="it-IT" sz="800" dirty="0" err="1" smtClean="0"/>
              <a:t>device</a:t>
            </a:r>
            <a:r>
              <a:rPr lang="it-IT" sz="800" dirty="0" smtClean="0"/>
              <a:t> </a:t>
            </a:r>
            <a:r>
              <a:rPr lang="it-IT" sz="800" dirty="0" err="1" smtClean="0"/>
              <a:t>sees</a:t>
            </a:r>
            <a:r>
              <a:rPr lang="it-IT" sz="800" dirty="0" smtClean="0"/>
              <a:t> the </a:t>
            </a:r>
            <a:r>
              <a:rPr lang="it-IT" sz="800" dirty="0" err="1" smtClean="0"/>
              <a:t>same</a:t>
            </a:r>
            <a:r>
              <a:rPr lang="it-IT" sz="800" dirty="0" smtClean="0"/>
              <a:t> </a:t>
            </a:r>
            <a:r>
              <a:rPr lang="it-IT" sz="800" dirty="0" err="1" smtClean="0"/>
              <a:t>traffic</a:t>
            </a:r>
            <a:r>
              <a:rPr lang="it-IT" sz="800" dirty="0" smtClean="0"/>
              <a:t> </a:t>
            </a:r>
            <a:r>
              <a:rPr lang="it-IT" sz="800" dirty="0" err="1" smtClean="0"/>
              <a:t>as</a:t>
            </a:r>
            <a:r>
              <a:rPr lang="it-IT" sz="800" dirty="0" smtClean="0"/>
              <a:t> </a:t>
            </a:r>
            <a:r>
              <a:rPr lang="it-IT" sz="800" dirty="0" err="1" smtClean="0"/>
              <a:t>if</a:t>
            </a:r>
            <a:r>
              <a:rPr lang="it-IT" sz="800" dirty="0" smtClean="0"/>
              <a:t> </a:t>
            </a:r>
            <a:r>
              <a:rPr lang="it-IT" sz="800" dirty="0" err="1" smtClean="0"/>
              <a:t>it</a:t>
            </a:r>
            <a:r>
              <a:rPr lang="it-IT" sz="800" dirty="0" smtClean="0"/>
              <a:t> </a:t>
            </a:r>
            <a:r>
              <a:rPr lang="it-IT" sz="800" dirty="0" err="1" smtClean="0"/>
              <a:t>were</a:t>
            </a:r>
            <a:r>
              <a:rPr lang="it-IT" sz="800" dirty="0" smtClean="0"/>
              <a:t> </a:t>
            </a:r>
            <a:r>
              <a:rPr lang="it-IT" sz="800" dirty="0" err="1" smtClean="0"/>
              <a:t>also</a:t>
            </a:r>
            <a:r>
              <a:rPr lang="it-IT" sz="800" dirty="0" smtClean="0"/>
              <a:t> in-line, </a:t>
            </a:r>
            <a:r>
              <a:rPr lang="it-IT" sz="800" dirty="0" err="1" smtClean="0"/>
              <a:t>including</a:t>
            </a:r>
            <a:r>
              <a:rPr lang="it-IT" sz="800" dirty="0" smtClean="0"/>
              <a:t> </a:t>
            </a:r>
            <a:r>
              <a:rPr lang="it-IT" sz="800" dirty="0" err="1" smtClean="0"/>
              <a:t>physical</a:t>
            </a:r>
            <a:r>
              <a:rPr lang="it-IT" sz="800" dirty="0" smtClean="0"/>
              <a:t> </a:t>
            </a:r>
            <a:r>
              <a:rPr lang="it-IT" sz="800" dirty="0" err="1" smtClean="0"/>
              <a:t>layer</a:t>
            </a:r>
            <a:r>
              <a:rPr lang="it-IT" sz="800" dirty="0" smtClean="0"/>
              <a:t> </a:t>
            </a:r>
            <a:r>
              <a:rPr lang="it-IT" sz="800" dirty="0" err="1" smtClean="0"/>
              <a:t>errors</a:t>
            </a:r>
            <a:r>
              <a:rPr lang="it-IT" sz="800" dirty="0" smtClean="0"/>
              <a:t>.</a:t>
            </a:r>
            <a:endParaRPr lang="it-IT" sz="800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4468206" y="1905784"/>
            <a:ext cx="1823318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800" dirty="0" smtClean="0"/>
              <a:t>The passive </a:t>
            </a:r>
            <a:r>
              <a:rPr lang="it-IT" sz="800" dirty="0" err="1" smtClean="0"/>
              <a:t>Tap</a:t>
            </a:r>
            <a:r>
              <a:rPr lang="it-IT" sz="800" dirty="0" smtClean="0"/>
              <a:t> </a:t>
            </a:r>
            <a:r>
              <a:rPr lang="it-IT" sz="800" dirty="0" err="1" smtClean="0"/>
              <a:t>provides</a:t>
            </a:r>
            <a:r>
              <a:rPr lang="it-IT" sz="800" dirty="0" smtClean="0"/>
              <a:t> a </a:t>
            </a:r>
            <a:r>
              <a:rPr lang="it-IT" sz="800" dirty="0" err="1" smtClean="0"/>
              <a:t>permanent</a:t>
            </a:r>
            <a:r>
              <a:rPr lang="it-IT" sz="800" dirty="0" smtClean="0"/>
              <a:t> in-line </a:t>
            </a:r>
            <a:r>
              <a:rPr lang="it-IT" sz="800" dirty="0" err="1" smtClean="0"/>
              <a:t>access</a:t>
            </a:r>
            <a:r>
              <a:rPr lang="it-IT" sz="800" dirty="0" smtClean="0"/>
              <a:t> </a:t>
            </a:r>
            <a:r>
              <a:rPr lang="it-IT" sz="800" dirty="0" err="1" smtClean="0"/>
              <a:t>port</a:t>
            </a:r>
            <a:r>
              <a:rPr lang="it-IT" sz="800" dirty="0" smtClean="0"/>
              <a:t> to monitor </a:t>
            </a:r>
            <a:r>
              <a:rPr lang="it-IT" sz="800" dirty="0" err="1" smtClean="0"/>
              <a:t>all</a:t>
            </a:r>
            <a:r>
              <a:rPr lang="it-IT" sz="800" dirty="0" smtClean="0"/>
              <a:t> full-duplex </a:t>
            </a:r>
            <a:r>
              <a:rPr lang="it-IT" sz="800" dirty="0" err="1" smtClean="0"/>
              <a:t>traffic</a:t>
            </a:r>
            <a:r>
              <a:rPr lang="it-IT" sz="800" dirty="0" smtClean="0"/>
              <a:t> </a:t>
            </a:r>
            <a:r>
              <a:rPr lang="it-IT" sz="800" dirty="0" err="1" smtClean="0"/>
              <a:t>without</a:t>
            </a:r>
            <a:r>
              <a:rPr lang="it-IT" sz="800" dirty="0" smtClean="0"/>
              <a:t> data </a:t>
            </a:r>
            <a:r>
              <a:rPr lang="it-IT" sz="800" dirty="0" err="1" smtClean="0"/>
              <a:t>stream</a:t>
            </a:r>
            <a:r>
              <a:rPr lang="it-IT" sz="800" dirty="0" smtClean="0"/>
              <a:t> </a:t>
            </a:r>
            <a:r>
              <a:rPr lang="it-IT" sz="800" dirty="0" err="1" smtClean="0"/>
              <a:t>interface</a:t>
            </a:r>
            <a:r>
              <a:rPr lang="it-IT" sz="800" dirty="0"/>
              <a:t>.</a:t>
            </a:r>
          </a:p>
        </p:txBody>
      </p:sp>
      <p:grpSp>
        <p:nvGrpSpPr>
          <p:cNvPr id="8" name="Gruppo 7"/>
          <p:cNvGrpSpPr/>
          <p:nvPr/>
        </p:nvGrpSpPr>
        <p:grpSpPr>
          <a:xfrm>
            <a:off x="2742577" y="5153417"/>
            <a:ext cx="3633410" cy="507831"/>
            <a:chOff x="1991156" y="4089523"/>
            <a:chExt cx="3633410" cy="507831"/>
          </a:xfrm>
        </p:grpSpPr>
        <p:sp>
          <p:nvSpPr>
            <p:cNvPr id="35" name="Rettangolo arrotondato 34"/>
            <p:cNvSpPr/>
            <p:nvPr/>
          </p:nvSpPr>
          <p:spPr>
            <a:xfrm>
              <a:off x="1991156" y="4112805"/>
              <a:ext cx="3633410" cy="484549"/>
            </a:xfrm>
            <a:prstGeom prst="roundRect">
              <a:avLst>
                <a:gd name="adj" fmla="val 9379"/>
              </a:avLst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7" name="Gruppo 6"/>
            <p:cNvGrpSpPr/>
            <p:nvPr/>
          </p:nvGrpSpPr>
          <p:grpSpPr>
            <a:xfrm>
              <a:off x="2089071" y="4089523"/>
              <a:ext cx="1613401" cy="507831"/>
              <a:chOff x="2089071" y="4089523"/>
              <a:chExt cx="1613401" cy="507831"/>
            </a:xfrm>
          </p:grpSpPr>
          <p:grpSp>
            <p:nvGrpSpPr>
              <p:cNvPr id="37" name="Gruppo 36"/>
              <p:cNvGrpSpPr/>
              <p:nvPr/>
            </p:nvGrpSpPr>
            <p:grpSpPr>
              <a:xfrm>
                <a:off x="2089071" y="4196361"/>
                <a:ext cx="108000" cy="308849"/>
                <a:chOff x="1061198" y="4281532"/>
                <a:chExt cx="108000" cy="308849"/>
              </a:xfrm>
            </p:grpSpPr>
            <p:sp>
              <p:nvSpPr>
                <p:cNvPr id="42" name="Ovale 41"/>
                <p:cNvSpPr/>
                <p:nvPr/>
              </p:nvSpPr>
              <p:spPr>
                <a:xfrm>
                  <a:off x="1061198" y="4281532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55" name="Ovale 54"/>
                <p:cNvSpPr/>
                <p:nvPr/>
              </p:nvSpPr>
              <p:spPr>
                <a:xfrm>
                  <a:off x="1061198" y="4482381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2" name="CasellaDiTesto 1"/>
              <p:cNvSpPr txBox="1"/>
              <p:nvPr/>
            </p:nvSpPr>
            <p:spPr>
              <a:xfrm>
                <a:off x="2152048" y="4089523"/>
                <a:ext cx="1550424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External</a:t>
                </a:r>
                <a:r>
                  <a:rPr lang="it-IT" sz="900" dirty="0" smtClean="0"/>
                  <a:t> Link, </a:t>
                </a:r>
                <a:r>
                  <a:rPr lang="it-IT" sz="900" dirty="0" err="1"/>
                  <a:t>b</a:t>
                </a:r>
                <a:r>
                  <a:rPr lang="it-IT" sz="900" dirty="0" err="1" smtClean="0"/>
                  <a:t>oth</a:t>
                </a:r>
                <a:r>
                  <a:rPr lang="it-IT" sz="900" dirty="0" smtClean="0"/>
                  <a:t> TX and RX</a:t>
                </a:r>
              </a:p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Internal</a:t>
                </a:r>
                <a:r>
                  <a:rPr lang="it-IT" sz="900" dirty="0" smtClean="0"/>
                  <a:t> Link, </a:t>
                </a:r>
                <a:r>
                  <a:rPr lang="it-IT" sz="900" dirty="0" err="1" smtClean="0"/>
                  <a:t>both</a:t>
                </a:r>
                <a:r>
                  <a:rPr lang="it-IT" sz="900" dirty="0" smtClean="0"/>
                  <a:t> TX and RX</a:t>
                </a:r>
              </a:p>
            </p:txBody>
          </p:sp>
        </p:grpSp>
        <p:grpSp>
          <p:nvGrpSpPr>
            <p:cNvPr id="6" name="Gruppo 5"/>
            <p:cNvGrpSpPr/>
            <p:nvPr/>
          </p:nvGrpSpPr>
          <p:grpSpPr>
            <a:xfrm>
              <a:off x="3831152" y="4089523"/>
              <a:ext cx="1748960" cy="507831"/>
              <a:chOff x="4778757" y="5719922"/>
              <a:chExt cx="1748960" cy="507831"/>
            </a:xfrm>
          </p:grpSpPr>
          <p:grpSp>
            <p:nvGrpSpPr>
              <p:cNvPr id="46" name="Gruppo 45"/>
              <p:cNvGrpSpPr/>
              <p:nvPr/>
            </p:nvGrpSpPr>
            <p:grpSpPr>
              <a:xfrm>
                <a:off x="4778757" y="5820118"/>
                <a:ext cx="108000" cy="308848"/>
                <a:chOff x="1061198" y="4683230"/>
                <a:chExt cx="108000" cy="308848"/>
              </a:xfrm>
            </p:grpSpPr>
            <p:sp>
              <p:nvSpPr>
                <p:cNvPr id="48" name="Ovale 47"/>
                <p:cNvSpPr/>
                <p:nvPr/>
              </p:nvSpPr>
              <p:spPr>
                <a:xfrm>
                  <a:off x="1061198" y="4884078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49" name="Ovale 48"/>
                <p:cNvSpPr/>
                <p:nvPr/>
              </p:nvSpPr>
              <p:spPr>
                <a:xfrm>
                  <a:off x="1061198" y="4683230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56" name="CasellaDiTesto 55"/>
              <p:cNvSpPr txBox="1"/>
              <p:nvPr/>
            </p:nvSpPr>
            <p:spPr>
              <a:xfrm>
                <a:off x="4841037" y="5719922"/>
                <a:ext cx="1686680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Replicated</a:t>
                </a:r>
                <a:r>
                  <a:rPr lang="it-IT" sz="900" dirty="0" smtClean="0"/>
                  <a:t> TX from </a:t>
                </a:r>
                <a:r>
                  <a:rPr lang="it-IT" sz="900" dirty="0" err="1" smtClean="0"/>
                  <a:t>Internal</a:t>
                </a:r>
                <a:r>
                  <a:rPr lang="it-IT" sz="900" dirty="0" smtClean="0"/>
                  <a:t> Link</a:t>
                </a:r>
              </a:p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Replicated</a:t>
                </a:r>
                <a:r>
                  <a:rPr lang="it-IT" sz="900" dirty="0" smtClean="0"/>
                  <a:t> TX from </a:t>
                </a:r>
                <a:r>
                  <a:rPr lang="it-IT" sz="900" dirty="0" err="1" smtClean="0"/>
                  <a:t>External</a:t>
                </a:r>
                <a:r>
                  <a:rPr lang="it-IT" sz="900" dirty="0" smtClean="0"/>
                  <a:t> Link</a:t>
                </a:r>
                <a:endParaRPr lang="it-IT" sz="900" dirty="0"/>
              </a:p>
            </p:txBody>
          </p:sp>
        </p:grpSp>
      </p:grpSp>
      <p:sp>
        <p:nvSpPr>
          <p:cNvPr id="61" name="Rettangolo 60"/>
          <p:cNvSpPr/>
          <p:nvPr/>
        </p:nvSpPr>
        <p:spPr>
          <a:xfrm>
            <a:off x="1816585" y="2987065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CasellaDiTesto 61"/>
          <p:cNvSpPr txBox="1"/>
          <p:nvPr/>
        </p:nvSpPr>
        <p:spPr>
          <a:xfrm>
            <a:off x="1870601" y="2944466"/>
            <a:ext cx="42992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smtClean="0"/>
              <a:t>Firewall</a:t>
            </a:r>
            <a:endParaRPr lang="it-IT" sz="600" dirty="0"/>
          </a:p>
        </p:txBody>
      </p:sp>
      <p:sp>
        <p:nvSpPr>
          <p:cNvPr id="63" name="CasellaDiTesto 62"/>
          <p:cNvSpPr txBox="1"/>
          <p:nvPr/>
        </p:nvSpPr>
        <p:spPr>
          <a:xfrm>
            <a:off x="1124087" y="4585030"/>
            <a:ext cx="2181993" cy="33855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it-IT" sz="800" dirty="0" smtClean="0"/>
              <a:t>The </a:t>
            </a:r>
            <a:r>
              <a:rPr lang="it-IT" sz="800" dirty="0" err="1" smtClean="0"/>
              <a:t>Injection</a:t>
            </a:r>
            <a:r>
              <a:rPr lang="it-IT" sz="800" dirty="0" smtClean="0"/>
              <a:t> </a:t>
            </a:r>
            <a:r>
              <a:rPr lang="it-IT" sz="800" dirty="0" err="1" smtClean="0"/>
              <a:t>wil</a:t>
            </a:r>
            <a:r>
              <a:rPr lang="it-IT" sz="800" dirty="0" smtClean="0"/>
              <a:t> be </a:t>
            </a:r>
            <a:r>
              <a:rPr lang="it-IT" sz="800" dirty="0" err="1" smtClean="0"/>
              <a:t>performed</a:t>
            </a:r>
            <a:r>
              <a:rPr lang="it-IT" sz="800" dirty="0" smtClean="0"/>
              <a:t> </a:t>
            </a:r>
            <a:r>
              <a:rPr lang="it-IT" sz="800" dirty="0" err="1" smtClean="0"/>
              <a:t>through</a:t>
            </a:r>
            <a:r>
              <a:rPr lang="it-IT" sz="800" dirty="0" smtClean="0"/>
              <a:t> the </a:t>
            </a:r>
            <a:r>
              <a:rPr lang="it-IT" sz="800" dirty="0" err="1" smtClean="0"/>
              <a:t>main</a:t>
            </a:r>
            <a:r>
              <a:rPr lang="it-IT" sz="800" dirty="0" smtClean="0"/>
              <a:t> NIA network </a:t>
            </a:r>
            <a:r>
              <a:rPr lang="it-IT" sz="800" dirty="0" err="1" smtClean="0"/>
              <a:t>interface</a:t>
            </a:r>
            <a:r>
              <a:rPr lang="it-IT" sz="800" dirty="0" smtClean="0"/>
              <a:t> (ethernet) </a:t>
            </a:r>
            <a:endParaRPr lang="it-IT" sz="800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181" y="4448063"/>
            <a:ext cx="7239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e 63"/>
          <p:cNvSpPr/>
          <p:nvPr/>
        </p:nvSpPr>
        <p:spPr>
          <a:xfrm>
            <a:off x="2589664" y="4411728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4</a:t>
            </a:r>
            <a:endParaRPr lang="it-IT" sz="600" dirty="0"/>
          </a:p>
        </p:txBody>
      </p:sp>
      <p:sp>
        <p:nvSpPr>
          <p:cNvPr id="66" name="CasellaDiTesto 65"/>
          <p:cNvSpPr txBox="1"/>
          <p:nvPr/>
        </p:nvSpPr>
        <p:spPr>
          <a:xfrm>
            <a:off x="111928" y="116632"/>
            <a:ext cx="50129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1" dirty="0" err="1" smtClean="0"/>
              <a:t>Example</a:t>
            </a:r>
            <a:r>
              <a:rPr lang="it-IT" sz="1100" b="1" dirty="0" smtClean="0"/>
              <a:t> of NIA </a:t>
            </a:r>
            <a:r>
              <a:rPr lang="it-IT" sz="1100" b="1" dirty="0" err="1" smtClean="0"/>
              <a:t>installation</a:t>
            </a:r>
            <a:r>
              <a:rPr lang="it-IT" sz="1100" b="1" dirty="0" smtClean="0"/>
              <a:t> with </a:t>
            </a:r>
            <a:r>
              <a:rPr lang="it-IT" sz="1100" b="1" dirty="0" err="1" smtClean="0"/>
              <a:t>Fiber</a:t>
            </a:r>
            <a:r>
              <a:rPr lang="it-IT" sz="1100" b="1" dirty="0" smtClean="0"/>
              <a:t> TAP </a:t>
            </a:r>
            <a:r>
              <a:rPr lang="it-IT" sz="1100" b="1" dirty="0" err="1" smtClean="0"/>
              <a:t>usage</a:t>
            </a:r>
            <a:r>
              <a:rPr lang="it-IT" sz="1100" b="1" dirty="0" smtClean="0"/>
              <a:t> in a </a:t>
            </a:r>
            <a:r>
              <a:rPr lang="it-IT" sz="1100" b="1" dirty="0" err="1" smtClean="0"/>
              <a:t>classical</a:t>
            </a:r>
            <a:r>
              <a:rPr lang="it-IT" sz="1100" b="1" dirty="0" smtClean="0"/>
              <a:t> network (single link)</a:t>
            </a:r>
            <a:endParaRPr lang="it-IT" sz="1100" b="1" dirty="0"/>
          </a:p>
        </p:txBody>
      </p:sp>
      <p:sp>
        <p:nvSpPr>
          <p:cNvPr id="67" name="Rettangolo 66"/>
          <p:cNvSpPr/>
          <p:nvPr/>
        </p:nvSpPr>
        <p:spPr>
          <a:xfrm>
            <a:off x="6334064" y="2901196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CasellaDiTesto 67"/>
          <p:cNvSpPr txBox="1"/>
          <p:nvPr/>
        </p:nvSpPr>
        <p:spPr>
          <a:xfrm>
            <a:off x="6343200" y="2922786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smtClean="0"/>
              <a:t>In-Side</a:t>
            </a:r>
          </a:p>
          <a:p>
            <a:pPr algn="ctr"/>
            <a:r>
              <a:rPr lang="it-IT" sz="600" dirty="0" smtClean="0"/>
              <a:t>Switch (core)</a:t>
            </a:r>
            <a:endParaRPr lang="it-IT" sz="600" dirty="0"/>
          </a:p>
        </p:txBody>
      </p:sp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296" y="2482497"/>
            <a:ext cx="4095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0" name="Connettore 4 49"/>
          <p:cNvCxnSpPr>
            <a:stCxn id="64" idx="2"/>
            <a:endCxn id="62" idx="2"/>
          </p:cNvCxnSpPr>
          <p:nvPr/>
        </p:nvCxnSpPr>
        <p:spPr>
          <a:xfrm rot="10800000">
            <a:off x="2085564" y="3129132"/>
            <a:ext cx="504100" cy="1354596"/>
          </a:xfrm>
          <a:prstGeom prst="bentConnector2">
            <a:avLst/>
          </a:prstGeom>
          <a:ln w="15875">
            <a:solidFill>
              <a:srgbClr val="7030A0">
                <a:alpha val="57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85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ttangolo arrotondato 100"/>
          <p:cNvSpPr/>
          <p:nvPr/>
        </p:nvSpPr>
        <p:spPr>
          <a:xfrm>
            <a:off x="1189452" y="1969218"/>
            <a:ext cx="6840760" cy="2827934"/>
          </a:xfrm>
          <a:prstGeom prst="roundRect">
            <a:avLst>
              <a:gd name="adj" fmla="val 9379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2231897" y="4941168"/>
            <a:ext cx="4752214" cy="507831"/>
            <a:chOff x="2898515" y="4221088"/>
            <a:chExt cx="4752214" cy="507831"/>
          </a:xfrm>
        </p:grpSpPr>
        <p:sp>
          <p:nvSpPr>
            <p:cNvPr id="87" name="Rettangolo arrotondato 86"/>
            <p:cNvSpPr/>
            <p:nvPr/>
          </p:nvSpPr>
          <p:spPr>
            <a:xfrm>
              <a:off x="2898515" y="4244370"/>
              <a:ext cx="4752214" cy="484549"/>
            </a:xfrm>
            <a:prstGeom prst="roundRect">
              <a:avLst>
                <a:gd name="adj" fmla="val 9379"/>
              </a:avLst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88" name="Gruppo 87"/>
            <p:cNvGrpSpPr/>
            <p:nvPr/>
          </p:nvGrpSpPr>
          <p:grpSpPr>
            <a:xfrm>
              <a:off x="2996431" y="4221088"/>
              <a:ext cx="4654298" cy="507831"/>
              <a:chOff x="2089071" y="4089523"/>
              <a:chExt cx="4654298" cy="507831"/>
            </a:xfrm>
          </p:grpSpPr>
          <p:grpSp>
            <p:nvGrpSpPr>
              <p:cNvPr id="94" name="Gruppo 93"/>
              <p:cNvGrpSpPr/>
              <p:nvPr/>
            </p:nvGrpSpPr>
            <p:grpSpPr>
              <a:xfrm>
                <a:off x="2089071" y="4196361"/>
                <a:ext cx="108000" cy="308849"/>
                <a:chOff x="1061198" y="4281532"/>
                <a:chExt cx="108000" cy="308849"/>
              </a:xfrm>
            </p:grpSpPr>
            <p:sp>
              <p:nvSpPr>
                <p:cNvPr id="96" name="Ovale 95"/>
                <p:cNvSpPr/>
                <p:nvPr/>
              </p:nvSpPr>
              <p:spPr>
                <a:xfrm>
                  <a:off x="1061198" y="4281532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97" name="Ovale 96"/>
                <p:cNvSpPr/>
                <p:nvPr/>
              </p:nvSpPr>
              <p:spPr>
                <a:xfrm>
                  <a:off x="1061198" y="4482381"/>
                  <a:ext cx="108000" cy="108000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95" name="CasellaDiTesto 94"/>
              <p:cNvSpPr txBox="1"/>
              <p:nvPr/>
            </p:nvSpPr>
            <p:spPr>
              <a:xfrm>
                <a:off x="2152048" y="4089523"/>
                <a:ext cx="4591321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Primary</a:t>
                </a:r>
                <a:r>
                  <a:rPr lang="it-IT" sz="900" dirty="0" smtClean="0"/>
                  <a:t> Link to Access Network, </a:t>
                </a:r>
                <a:r>
                  <a:rPr lang="it-IT" sz="900" dirty="0" err="1" smtClean="0"/>
                  <a:t>could</a:t>
                </a:r>
                <a:r>
                  <a:rPr lang="it-IT" sz="900" dirty="0" smtClean="0"/>
                  <a:t> be </a:t>
                </a:r>
                <a:r>
                  <a:rPr lang="it-IT" sz="900" dirty="0" err="1" smtClean="0"/>
                  <a:t>configured</a:t>
                </a:r>
                <a:r>
                  <a:rPr lang="it-IT" sz="900" dirty="0" smtClean="0"/>
                  <a:t> </a:t>
                </a:r>
                <a:r>
                  <a:rPr lang="it-IT" sz="900" dirty="0" err="1" smtClean="0"/>
                  <a:t>both</a:t>
                </a:r>
                <a:r>
                  <a:rPr lang="it-IT" sz="900" dirty="0" smtClean="0"/>
                  <a:t> Active/Passive or Active/Standby</a:t>
                </a:r>
              </a:p>
              <a:p>
                <a:pPr>
                  <a:lnSpc>
                    <a:spcPct val="150000"/>
                  </a:lnSpc>
                </a:pPr>
                <a:r>
                  <a:rPr lang="it-IT" sz="900" dirty="0" err="1" smtClean="0"/>
                  <a:t>Secondary</a:t>
                </a:r>
                <a:r>
                  <a:rPr lang="it-IT" sz="900" dirty="0" smtClean="0"/>
                  <a:t> Link to Access Network, </a:t>
                </a:r>
                <a:r>
                  <a:rPr lang="it-IT" sz="900" dirty="0" err="1" smtClean="0"/>
                  <a:t>could</a:t>
                </a:r>
                <a:r>
                  <a:rPr lang="it-IT" sz="900" dirty="0" smtClean="0"/>
                  <a:t> be </a:t>
                </a:r>
                <a:r>
                  <a:rPr lang="it-IT" sz="900" dirty="0" err="1" smtClean="0"/>
                  <a:t>configured</a:t>
                </a:r>
                <a:r>
                  <a:rPr lang="it-IT" sz="900" dirty="0" smtClean="0"/>
                  <a:t> </a:t>
                </a:r>
                <a:r>
                  <a:rPr lang="it-IT" sz="900" dirty="0" err="1" smtClean="0"/>
                  <a:t>both</a:t>
                </a:r>
                <a:r>
                  <a:rPr lang="it-IT" sz="900" dirty="0" smtClean="0"/>
                  <a:t> Active/Passive or Active/Standby</a:t>
                </a:r>
              </a:p>
            </p:txBody>
          </p:sp>
        </p:grpSp>
      </p:grpSp>
      <p:sp>
        <p:nvSpPr>
          <p:cNvPr id="28" name="CasellaDiTesto 27"/>
          <p:cNvSpPr txBox="1"/>
          <p:nvPr/>
        </p:nvSpPr>
        <p:spPr>
          <a:xfrm>
            <a:off x="98373" y="116632"/>
            <a:ext cx="58544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1" dirty="0" err="1" smtClean="0"/>
              <a:t>Example</a:t>
            </a:r>
            <a:r>
              <a:rPr lang="it-IT" sz="1100" b="1" dirty="0" smtClean="0"/>
              <a:t> of network </a:t>
            </a:r>
            <a:r>
              <a:rPr lang="it-IT" sz="1100" b="1" dirty="0" err="1" smtClean="0"/>
              <a:t>interconnection</a:t>
            </a:r>
            <a:r>
              <a:rPr lang="it-IT" sz="1100" b="1" dirty="0" smtClean="0"/>
              <a:t> </a:t>
            </a:r>
            <a:r>
              <a:rPr lang="it-IT" sz="1100" b="1" dirty="0" err="1" smtClean="0"/>
              <a:t>before</a:t>
            </a:r>
            <a:r>
              <a:rPr lang="it-IT" sz="1100" b="1" dirty="0" smtClean="0"/>
              <a:t> NIA Installation in a </a:t>
            </a:r>
            <a:r>
              <a:rPr lang="it-IT" sz="1100" b="1" dirty="0" err="1" smtClean="0"/>
              <a:t>redundant</a:t>
            </a:r>
            <a:r>
              <a:rPr lang="it-IT" sz="1100" b="1" dirty="0" smtClean="0"/>
              <a:t> network (double link)</a:t>
            </a:r>
            <a:endParaRPr lang="it-IT" sz="1100" b="1" dirty="0"/>
          </a:p>
        </p:txBody>
      </p: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493" y="3915013"/>
            <a:ext cx="721125" cy="51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861" y="3888620"/>
            <a:ext cx="720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147" y="2894618"/>
            <a:ext cx="5429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359" y="2869218"/>
            <a:ext cx="5429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433" y="3331959"/>
            <a:ext cx="1238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258" y="3306559"/>
            <a:ext cx="1238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CasellaDiTesto 36"/>
          <p:cNvSpPr txBox="1"/>
          <p:nvPr/>
        </p:nvSpPr>
        <p:spPr>
          <a:xfrm>
            <a:off x="4112679" y="2098923"/>
            <a:ext cx="891369" cy="430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/>
              <a:t>Target Network</a:t>
            </a:r>
            <a:endParaRPr lang="it-IT" sz="1100" b="1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6508359" y="4026654"/>
            <a:ext cx="13294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err="1" smtClean="0"/>
              <a:t>Secondary</a:t>
            </a:r>
            <a:r>
              <a:rPr lang="it-IT" sz="1100" b="1" dirty="0" smtClean="0"/>
              <a:t> ISP Network </a:t>
            </a:r>
            <a:r>
              <a:rPr lang="it-IT" sz="1100" b="1" dirty="0" err="1" smtClean="0"/>
              <a:t>Branch</a:t>
            </a:r>
            <a:endParaRPr lang="it-IT" sz="1100" b="1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2562261" y="4376137"/>
            <a:ext cx="6335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err="1" smtClean="0"/>
              <a:t>Primary</a:t>
            </a:r>
            <a:endParaRPr lang="it-IT" sz="600" dirty="0" smtClean="0"/>
          </a:p>
          <a:p>
            <a:pPr algn="ctr"/>
            <a:r>
              <a:rPr lang="it-IT" sz="600" dirty="0" smtClean="0"/>
              <a:t>Router/Switch</a:t>
            </a:r>
            <a:endParaRPr lang="it-IT" sz="600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5851385" y="4376137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err="1" smtClean="0"/>
              <a:t>Secondary</a:t>
            </a:r>
            <a:endParaRPr lang="it-IT" sz="600" dirty="0" smtClean="0"/>
          </a:p>
          <a:p>
            <a:pPr algn="ctr"/>
            <a:r>
              <a:rPr lang="it-IT" sz="600" dirty="0" smtClean="0"/>
              <a:t>Router/Switch</a:t>
            </a:r>
          </a:p>
        </p:txBody>
      </p:sp>
      <p:sp>
        <p:nvSpPr>
          <p:cNvPr id="41" name="CasellaDiTesto 40"/>
          <p:cNvSpPr txBox="1"/>
          <p:nvPr/>
        </p:nvSpPr>
        <p:spPr>
          <a:xfrm>
            <a:off x="2123728" y="3010019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err="1" smtClean="0"/>
              <a:t>Primary</a:t>
            </a:r>
            <a:endParaRPr lang="it-IT" sz="600" dirty="0" smtClean="0"/>
          </a:p>
          <a:p>
            <a:pPr algn="ctr"/>
            <a:r>
              <a:rPr lang="it-IT" sz="600" dirty="0" smtClean="0"/>
              <a:t>Firewall</a:t>
            </a:r>
            <a:endParaRPr lang="it-IT" sz="600" dirty="0"/>
          </a:p>
        </p:txBody>
      </p:sp>
      <p:cxnSp>
        <p:nvCxnSpPr>
          <p:cNvPr id="42" name="Connettore 4 41"/>
          <p:cNvCxnSpPr>
            <a:stCxn id="33" idx="0"/>
            <a:endCxn id="37" idx="2"/>
          </p:cNvCxnSpPr>
          <p:nvPr/>
        </p:nvCxnSpPr>
        <p:spPr>
          <a:xfrm rot="5400000" flipH="1" flipV="1">
            <a:off x="3519343" y="1855597"/>
            <a:ext cx="365289" cy="1712754"/>
          </a:xfrm>
          <a:prstGeom prst="bentConnector3">
            <a:avLst>
              <a:gd name="adj1" fmla="val 50000"/>
            </a:avLst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sellaDiTesto 42"/>
          <p:cNvSpPr txBox="1"/>
          <p:nvPr/>
        </p:nvSpPr>
        <p:spPr>
          <a:xfrm>
            <a:off x="1188269" y="4026654"/>
            <a:ext cx="13294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err="1" smtClean="0"/>
              <a:t>Primary</a:t>
            </a:r>
            <a:r>
              <a:rPr lang="it-IT" sz="1100" b="1" dirty="0" smtClean="0"/>
              <a:t> ISP Network </a:t>
            </a:r>
            <a:r>
              <a:rPr lang="it-IT" sz="1100" b="1" dirty="0" err="1" smtClean="0"/>
              <a:t>Branch</a:t>
            </a:r>
            <a:endParaRPr lang="it-IT" sz="1100" b="1" dirty="0"/>
          </a:p>
        </p:txBody>
      </p:sp>
      <p:sp>
        <p:nvSpPr>
          <p:cNvPr id="44" name="CasellaDiTesto 43"/>
          <p:cNvSpPr txBox="1"/>
          <p:nvPr/>
        </p:nvSpPr>
        <p:spPr>
          <a:xfrm>
            <a:off x="6372200" y="2984618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err="1" smtClean="0"/>
              <a:t>Secondary</a:t>
            </a:r>
            <a:endParaRPr lang="it-IT" sz="600" dirty="0"/>
          </a:p>
          <a:p>
            <a:pPr algn="ctr"/>
            <a:r>
              <a:rPr lang="it-IT" sz="600" dirty="0" smtClean="0"/>
              <a:t>Firewall</a:t>
            </a:r>
            <a:endParaRPr lang="it-IT" sz="600" dirty="0"/>
          </a:p>
        </p:txBody>
      </p:sp>
      <p:cxnSp>
        <p:nvCxnSpPr>
          <p:cNvPr id="45" name="Connettore 4 44"/>
          <p:cNvCxnSpPr/>
          <p:nvPr/>
        </p:nvCxnSpPr>
        <p:spPr>
          <a:xfrm rot="16200000" flipH="1">
            <a:off x="5177221" y="1910974"/>
            <a:ext cx="365289" cy="1602000"/>
          </a:xfrm>
          <a:prstGeom prst="bentConnector3">
            <a:avLst>
              <a:gd name="adj1" fmla="val 50000"/>
            </a:avLst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e 46"/>
          <p:cNvSpPr/>
          <p:nvPr/>
        </p:nvSpPr>
        <p:spPr>
          <a:xfrm>
            <a:off x="2784351" y="3630790"/>
            <a:ext cx="108000" cy="1080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Ovale 47"/>
          <p:cNvSpPr/>
          <p:nvPr/>
        </p:nvSpPr>
        <p:spPr>
          <a:xfrm>
            <a:off x="6121155" y="3630790"/>
            <a:ext cx="108000" cy="1080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398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ttangolo arrotondato 56"/>
          <p:cNvSpPr/>
          <p:nvPr/>
        </p:nvSpPr>
        <p:spPr>
          <a:xfrm>
            <a:off x="829571" y="1299015"/>
            <a:ext cx="7042568" cy="4430466"/>
          </a:xfrm>
          <a:prstGeom prst="roundRect">
            <a:avLst>
              <a:gd name="adj" fmla="val 9379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493" y="3230508"/>
            <a:ext cx="721125" cy="51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861" y="3204115"/>
            <a:ext cx="720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po 4"/>
          <p:cNvGrpSpPr/>
          <p:nvPr/>
        </p:nvGrpSpPr>
        <p:grpSpPr>
          <a:xfrm>
            <a:off x="3330972" y="4833635"/>
            <a:ext cx="3237611" cy="735779"/>
            <a:chOff x="3347864" y="4502248"/>
            <a:chExt cx="3237611" cy="735779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4502248"/>
              <a:ext cx="3237611" cy="627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sellaDiTesto 11"/>
            <p:cNvSpPr txBox="1"/>
            <p:nvPr/>
          </p:nvSpPr>
          <p:spPr>
            <a:xfrm>
              <a:off x="3858022" y="4976417"/>
              <a:ext cx="21948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00" b="1" dirty="0" smtClean="0"/>
                <a:t>NIA </a:t>
              </a:r>
              <a:r>
                <a:rPr lang="it-IT" sz="1100" b="1" dirty="0" err="1" smtClean="0"/>
                <a:t>Monitoring</a:t>
              </a:r>
              <a:r>
                <a:rPr lang="it-IT" sz="1100" b="1" dirty="0" smtClean="0"/>
                <a:t> Network Interface</a:t>
              </a:r>
              <a:endParaRPr lang="it-IT" sz="1100" b="1" dirty="0"/>
            </a:p>
          </p:txBody>
        </p:sp>
      </p:grpSp>
      <p:sp>
        <p:nvSpPr>
          <p:cNvPr id="20" name="Ovale 19"/>
          <p:cNvSpPr/>
          <p:nvPr/>
        </p:nvSpPr>
        <p:spPr>
          <a:xfrm>
            <a:off x="4500008" y="4233487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/>
              <a:t>2</a:t>
            </a:r>
          </a:p>
        </p:txBody>
      </p:sp>
      <p:sp>
        <p:nvSpPr>
          <p:cNvPr id="58" name="CasellaDiTesto 57"/>
          <p:cNvSpPr txBox="1"/>
          <p:nvPr/>
        </p:nvSpPr>
        <p:spPr>
          <a:xfrm>
            <a:off x="3141687" y="4066507"/>
            <a:ext cx="1303853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it-IT" sz="800" dirty="0" smtClean="0"/>
              <a:t>The </a:t>
            </a:r>
            <a:r>
              <a:rPr lang="it-IT" sz="800" dirty="0" err="1" smtClean="0"/>
              <a:t>monitoring</a:t>
            </a:r>
            <a:r>
              <a:rPr lang="it-IT" sz="800" dirty="0" smtClean="0"/>
              <a:t> </a:t>
            </a:r>
            <a:r>
              <a:rPr lang="it-IT" sz="800" dirty="0" err="1" smtClean="0"/>
              <a:t>device</a:t>
            </a:r>
            <a:r>
              <a:rPr lang="it-IT" sz="800" dirty="0" smtClean="0"/>
              <a:t> </a:t>
            </a:r>
            <a:r>
              <a:rPr lang="it-IT" sz="800" dirty="0" err="1" smtClean="0"/>
              <a:t>sees</a:t>
            </a:r>
            <a:r>
              <a:rPr lang="it-IT" sz="800" dirty="0" smtClean="0"/>
              <a:t> the </a:t>
            </a:r>
            <a:r>
              <a:rPr lang="it-IT" sz="800" dirty="0" err="1" smtClean="0"/>
              <a:t>traffic</a:t>
            </a:r>
            <a:r>
              <a:rPr lang="it-IT" sz="800" dirty="0" smtClean="0"/>
              <a:t> </a:t>
            </a:r>
            <a:r>
              <a:rPr lang="it-IT" sz="800" dirty="0" err="1" smtClean="0"/>
              <a:t>aggregated</a:t>
            </a:r>
            <a:r>
              <a:rPr lang="it-IT" sz="800" dirty="0" smtClean="0"/>
              <a:t> by the DAG Card.</a:t>
            </a:r>
            <a:endParaRPr lang="it-IT" sz="800" dirty="0"/>
          </a:p>
        </p:txBody>
      </p:sp>
      <p:grpSp>
        <p:nvGrpSpPr>
          <p:cNvPr id="15" name="Gruppo 14"/>
          <p:cNvGrpSpPr/>
          <p:nvPr/>
        </p:nvGrpSpPr>
        <p:grpSpPr>
          <a:xfrm>
            <a:off x="2943305" y="5873497"/>
            <a:ext cx="2839560" cy="507831"/>
            <a:chOff x="2197407" y="5369441"/>
            <a:chExt cx="2839560" cy="507831"/>
          </a:xfrm>
        </p:grpSpPr>
        <p:sp>
          <p:nvSpPr>
            <p:cNvPr id="35" name="Rettangolo arrotondato 34"/>
            <p:cNvSpPr/>
            <p:nvPr/>
          </p:nvSpPr>
          <p:spPr>
            <a:xfrm>
              <a:off x="2197407" y="5392723"/>
              <a:ext cx="2839560" cy="484549"/>
            </a:xfrm>
            <a:prstGeom prst="roundRect">
              <a:avLst>
                <a:gd name="adj" fmla="val 9379"/>
              </a:avLst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" name="CasellaDiTesto 1"/>
            <p:cNvSpPr txBox="1"/>
            <p:nvPr/>
          </p:nvSpPr>
          <p:spPr>
            <a:xfrm>
              <a:off x="2367211" y="5369441"/>
              <a:ext cx="2658100" cy="507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it-IT" sz="900" dirty="0" smtClean="0"/>
                <a:t>SPAN/</a:t>
              </a:r>
              <a:r>
                <a:rPr lang="it-IT" sz="900" dirty="0" err="1" smtClean="0"/>
                <a:t>Mirror</a:t>
              </a:r>
              <a:r>
                <a:rPr lang="it-IT" sz="900" dirty="0" smtClean="0"/>
                <a:t> Port on </a:t>
              </a:r>
              <a:r>
                <a:rPr lang="it-IT" sz="900" dirty="0" err="1" smtClean="0"/>
                <a:t>Primary</a:t>
              </a:r>
              <a:r>
                <a:rPr lang="it-IT" sz="900" dirty="0" smtClean="0"/>
                <a:t> Link, </a:t>
              </a:r>
              <a:r>
                <a:rPr lang="it-IT" sz="900" dirty="0" err="1"/>
                <a:t>b</a:t>
              </a:r>
              <a:r>
                <a:rPr lang="it-IT" sz="900" dirty="0" err="1" smtClean="0"/>
                <a:t>oth</a:t>
              </a:r>
              <a:r>
                <a:rPr lang="it-IT" sz="900" dirty="0" smtClean="0"/>
                <a:t> TX and RX</a:t>
              </a:r>
            </a:p>
            <a:p>
              <a:pPr>
                <a:lnSpc>
                  <a:spcPct val="150000"/>
                </a:lnSpc>
              </a:pPr>
              <a:r>
                <a:rPr lang="it-IT" sz="900" dirty="0" smtClean="0"/>
                <a:t>SPAN/</a:t>
              </a:r>
              <a:r>
                <a:rPr lang="it-IT" sz="900" dirty="0" err="1" smtClean="0"/>
                <a:t>Mirror</a:t>
              </a:r>
              <a:r>
                <a:rPr lang="it-IT" sz="900" dirty="0" smtClean="0"/>
                <a:t> Port on </a:t>
              </a:r>
              <a:r>
                <a:rPr lang="it-IT" sz="900" dirty="0" err="1" smtClean="0"/>
                <a:t>Secondary</a:t>
              </a:r>
              <a:r>
                <a:rPr lang="it-IT" sz="900" dirty="0" smtClean="0"/>
                <a:t> Link, </a:t>
              </a:r>
              <a:r>
                <a:rPr lang="it-IT" sz="900" dirty="0" err="1" smtClean="0"/>
                <a:t>both</a:t>
              </a:r>
              <a:r>
                <a:rPr lang="it-IT" sz="900" dirty="0" smtClean="0"/>
                <a:t> TX and RX</a:t>
              </a:r>
            </a:p>
          </p:txBody>
        </p:sp>
        <p:grpSp>
          <p:nvGrpSpPr>
            <p:cNvPr id="46" name="Gruppo 45"/>
            <p:cNvGrpSpPr/>
            <p:nvPr/>
          </p:nvGrpSpPr>
          <p:grpSpPr>
            <a:xfrm>
              <a:off x="2313211" y="5480573"/>
              <a:ext cx="108000" cy="308848"/>
              <a:chOff x="1061198" y="4683230"/>
              <a:chExt cx="108000" cy="308848"/>
            </a:xfrm>
          </p:grpSpPr>
          <p:sp>
            <p:nvSpPr>
              <p:cNvPr id="48" name="Ovale 47"/>
              <p:cNvSpPr/>
              <p:nvPr/>
            </p:nvSpPr>
            <p:spPr>
              <a:xfrm>
                <a:off x="1061198" y="4884078"/>
                <a:ext cx="108000" cy="1080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9" name="Ovale 48"/>
              <p:cNvSpPr/>
              <p:nvPr/>
            </p:nvSpPr>
            <p:spPr>
              <a:xfrm>
                <a:off x="1061198" y="4683230"/>
                <a:ext cx="108000" cy="1080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309" y="5092360"/>
            <a:ext cx="7239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e 63"/>
          <p:cNvSpPr/>
          <p:nvPr/>
        </p:nvSpPr>
        <p:spPr>
          <a:xfrm>
            <a:off x="2483768" y="5056025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4</a:t>
            </a:r>
            <a:endParaRPr lang="it-IT" sz="600" dirty="0"/>
          </a:p>
        </p:txBody>
      </p:sp>
      <p:sp>
        <p:nvSpPr>
          <p:cNvPr id="47" name="CasellaDiTesto 46"/>
          <p:cNvSpPr txBox="1"/>
          <p:nvPr/>
        </p:nvSpPr>
        <p:spPr>
          <a:xfrm>
            <a:off x="109925" y="116632"/>
            <a:ext cx="39308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1" dirty="0" err="1" smtClean="0"/>
              <a:t>Example</a:t>
            </a:r>
            <a:r>
              <a:rPr lang="it-IT" sz="1100" b="1" dirty="0" smtClean="0"/>
              <a:t> of NIA </a:t>
            </a:r>
            <a:r>
              <a:rPr lang="it-IT" sz="1100" b="1" dirty="0" err="1" smtClean="0"/>
              <a:t>installation</a:t>
            </a:r>
            <a:r>
              <a:rPr lang="it-IT" sz="1100" b="1" dirty="0" smtClean="0"/>
              <a:t> in a </a:t>
            </a:r>
            <a:r>
              <a:rPr lang="it-IT" sz="1100" b="1" dirty="0" err="1" smtClean="0"/>
              <a:t>redundant</a:t>
            </a:r>
            <a:r>
              <a:rPr lang="it-IT" sz="1100" b="1" dirty="0" smtClean="0"/>
              <a:t> network (double link)</a:t>
            </a:r>
            <a:endParaRPr lang="it-IT" sz="1100" b="1" dirty="0"/>
          </a:p>
        </p:txBody>
      </p:sp>
      <p:sp>
        <p:nvSpPr>
          <p:cNvPr id="70" name="CasellaDiTesto 69"/>
          <p:cNvSpPr txBox="1"/>
          <p:nvPr/>
        </p:nvSpPr>
        <p:spPr>
          <a:xfrm>
            <a:off x="3568860" y="2680673"/>
            <a:ext cx="1823318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 smtClean="0"/>
              <a:t>The NIA must be </a:t>
            </a:r>
            <a:r>
              <a:rPr lang="it-IT" sz="800" dirty="0" err="1" smtClean="0"/>
              <a:t>directly</a:t>
            </a:r>
            <a:r>
              <a:rPr lang="it-IT" sz="800" dirty="0" smtClean="0"/>
              <a:t> </a:t>
            </a:r>
            <a:r>
              <a:rPr lang="it-IT" sz="800" dirty="0" err="1" smtClean="0"/>
              <a:t>connected</a:t>
            </a:r>
            <a:r>
              <a:rPr lang="it-IT" sz="800" dirty="0" smtClean="0"/>
              <a:t> to </a:t>
            </a:r>
            <a:r>
              <a:rPr lang="it-IT" sz="800" dirty="0" err="1" smtClean="0"/>
              <a:t>both</a:t>
            </a:r>
            <a:r>
              <a:rPr lang="it-IT" sz="800" dirty="0" smtClean="0"/>
              <a:t> </a:t>
            </a:r>
            <a:r>
              <a:rPr lang="it-IT" sz="800" dirty="0" err="1" smtClean="0"/>
              <a:t>Primary</a:t>
            </a:r>
            <a:r>
              <a:rPr lang="it-IT" sz="800" dirty="0" smtClean="0"/>
              <a:t> and </a:t>
            </a:r>
            <a:r>
              <a:rPr lang="it-IT" sz="800" dirty="0" err="1" smtClean="0"/>
              <a:t>Secondary</a:t>
            </a:r>
            <a:r>
              <a:rPr lang="it-IT" sz="800" dirty="0" smtClean="0"/>
              <a:t> </a:t>
            </a:r>
            <a:r>
              <a:rPr lang="it-IT" sz="800" dirty="0" err="1" smtClean="0"/>
              <a:t>branches</a:t>
            </a:r>
            <a:r>
              <a:rPr lang="it-IT" sz="800" dirty="0" smtClean="0"/>
              <a:t> of the network</a:t>
            </a:r>
            <a:endParaRPr lang="it-IT" sz="800" dirty="0"/>
          </a:p>
        </p:txBody>
      </p:sp>
      <p:cxnSp>
        <p:nvCxnSpPr>
          <p:cNvPr id="72" name="Connettore 4 71"/>
          <p:cNvCxnSpPr/>
          <p:nvPr/>
        </p:nvCxnSpPr>
        <p:spPr>
          <a:xfrm rot="10800000">
            <a:off x="4477666" y="3266316"/>
            <a:ext cx="720000" cy="361440"/>
          </a:xfrm>
          <a:prstGeom prst="bentConnector3">
            <a:avLst>
              <a:gd name="adj1" fmla="val -435"/>
            </a:avLst>
          </a:prstGeom>
          <a:ln w="15875">
            <a:solidFill>
              <a:srgbClr val="7030A0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e 65"/>
          <p:cNvSpPr/>
          <p:nvPr/>
        </p:nvSpPr>
        <p:spPr>
          <a:xfrm>
            <a:off x="4344963" y="3192282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/>
              <a:t>1</a:t>
            </a:r>
          </a:p>
        </p:txBody>
      </p:sp>
      <p:grpSp>
        <p:nvGrpSpPr>
          <p:cNvPr id="80" name="Gruppo 79"/>
          <p:cNvGrpSpPr/>
          <p:nvPr/>
        </p:nvGrpSpPr>
        <p:grpSpPr>
          <a:xfrm>
            <a:off x="5367470" y="4845429"/>
            <a:ext cx="183874" cy="354596"/>
            <a:chOff x="4862356" y="4472828"/>
            <a:chExt cx="183874" cy="354596"/>
          </a:xfrm>
        </p:grpSpPr>
        <p:cxnSp>
          <p:nvCxnSpPr>
            <p:cNvPr id="81" name="Connettore 4 80"/>
            <p:cNvCxnSpPr/>
            <p:nvPr/>
          </p:nvCxnSpPr>
          <p:spPr>
            <a:xfrm rot="5400000" flipH="1" flipV="1">
              <a:off x="4729153" y="4606799"/>
              <a:ext cx="353828" cy="87421"/>
            </a:xfrm>
            <a:prstGeom prst="bentConnector3">
              <a:avLst>
                <a:gd name="adj1" fmla="val 101794"/>
              </a:avLst>
            </a:prstGeom>
            <a:ln w="19050">
              <a:solidFill>
                <a:srgbClr val="00B050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4 81"/>
            <p:cNvCxnSpPr/>
            <p:nvPr/>
          </p:nvCxnSpPr>
          <p:spPr>
            <a:xfrm rot="16200000" flipV="1">
              <a:off x="4825606" y="4606031"/>
              <a:ext cx="353828" cy="87421"/>
            </a:xfrm>
            <a:prstGeom prst="bentConnector3">
              <a:avLst>
                <a:gd name="adj1" fmla="val 101794"/>
              </a:avLst>
            </a:prstGeom>
            <a:ln w="19050">
              <a:solidFill>
                <a:srgbClr val="00B050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Ovale 37"/>
          <p:cNvSpPr/>
          <p:nvPr/>
        </p:nvSpPr>
        <p:spPr>
          <a:xfrm>
            <a:off x="4837666" y="3645024"/>
            <a:ext cx="788516" cy="202362"/>
          </a:xfrm>
          <a:prstGeom prst="ellipse">
            <a:avLst/>
          </a:prstGeom>
          <a:noFill/>
          <a:ln w="12700">
            <a:solidFill>
              <a:srgbClr val="7030A0">
                <a:alpha val="55000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Ovale 83"/>
          <p:cNvSpPr/>
          <p:nvPr/>
        </p:nvSpPr>
        <p:spPr>
          <a:xfrm>
            <a:off x="4837666" y="4203557"/>
            <a:ext cx="788516" cy="202362"/>
          </a:xfrm>
          <a:prstGeom prst="ellipse">
            <a:avLst/>
          </a:prstGeom>
          <a:noFill/>
          <a:ln w="12700">
            <a:solidFill>
              <a:srgbClr val="7030A0">
                <a:alpha val="55000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50" name="Connettore 1 2049"/>
          <p:cNvCxnSpPr>
            <a:stCxn id="20" idx="6"/>
            <a:endCxn id="84" idx="2"/>
          </p:cNvCxnSpPr>
          <p:nvPr/>
        </p:nvCxnSpPr>
        <p:spPr>
          <a:xfrm flipV="1">
            <a:off x="4644008" y="4304738"/>
            <a:ext cx="193658" cy="749"/>
          </a:xfrm>
          <a:prstGeom prst="line">
            <a:avLst/>
          </a:prstGeom>
          <a:ln w="12700">
            <a:solidFill>
              <a:srgbClr val="7030A0">
                <a:alpha val="5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4 21"/>
          <p:cNvCxnSpPr/>
          <p:nvPr/>
        </p:nvCxnSpPr>
        <p:spPr>
          <a:xfrm rot="5400000">
            <a:off x="5031600" y="4005018"/>
            <a:ext cx="1260000" cy="396000"/>
          </a:xfrm>
          <a:prstGeom prst="bentConnector3">
            <a:avLst>
              <a:gd name="adj1" fmla="val 47"/>
            </a:avLst>
          </a:prstGeom>
          <a:ln w="19050">
            <a:solidFill>
              <a:srgbClr val="00B050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4 32"/>
          <p:cNvCxnSpPr>
            <a:endCxn id="1028" idx="0"/>
          </p:cNvCxnSpPr>
          <p:nvPr/>
        </p:nvCxnSpPr>
        <p:spPr>
          <a:xfrm>
            <a:off x="3131840" y="3573018"/>
            <a:ext cx="1817938" cy="1260617"/>
          </a:xfrm>
          <a:prstGeom prst="bentConnector2">
            <a:avLst/>
          </a:prstGeom>
          <a:ln w="19050">
            <a:solidFill>
              <a:srgbClr val="00B050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e 38"/>
          <p:cNvSpPr/>
          <p:nvPr/>
        </p:nvSpPr>
        <p:spPr>
          <a:xfrm>
            <a:off x="5626182" y="3526100"/>
            <a:ext cx="108000" cy="1080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Ovale 40"/>
          <p:cNvSpPr/>
          <p:nvPr/>
        </p:nvSpPr>
        <p:spPr>
          <a:xfrm>
            <a:off x="3405601" y="3526100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2" name="CasellaDiTesto 91"/>
          <p:cNvSpPr txBox="1"/>
          <p:nvPr/>
        </p:nvSpPr>
        <p:spPr>
          <a:xfrm>
            <a:off x="6228183" y="4212377"/>
            <a:ext cx="1440161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800" dirty="0" smtClean="0"/>
              <a:t>The </a:t>
            </a:r>
            <a:r>
              <a:rPr lang="it-IT" sz="800" dirty="0" err="1" smtClean="0"/>
              <a:t>only</a:t>
            </a:r>
            <a:r>
              <a:rPr lang="it-IT" sz="800" dirty="0" smtClean="0"/>
              <a:t> </a:t>
            </a:r>
            <a:r>
              <a:rPr lang="it-IT" sz="800" dirty="0" err="1" smtClean="0"/>
              <a:t>difference</a:t>
            </a:r>
            <a:r>
              <a:rPr lang="it-IT" sz="800" dirty="0" smtClean="0"/>
              <a:t> </a:t>
            </a:r>
            <a:r>
              <a:rPr lang="it-IT" sz="800" dirty="0" err="1" smtClean="0"/>
              <a:t>between</a:t>
            </a:r>
            <a:r>
              <a:rPr lang="it-IT" sz="800" dirty="0" smtClean="0"/>
              <a:t> Ethernet and </a:t>
            </a:r>
            <a:r>
              <a:rPr lang="it-IT" sz="800" dirty="0" err="1" smtClean="0"/>
              <a:t>Fiber</a:t>
            </a:r>
            <a:r>
              <a:rPr lang="it-IT" sz="800" dirty="0" smtClean="0"/>
              <a:t> </a:t>
            </a:r>
            <a:r>
              <a:rPr lang="it-IT" sz="800" dirty="0" err="1" smtClean="0"/>
              <a:t>interconnection</a:t>
            </a:r>
            <a:r>
              <a:rPr lang="it-IT" sz="800" dirty="0" smtClean="0"/>
              <a:t> </a:t>
            </a:r>
            <a:r>
              <a:rPr lang="it-IT" sz="800" dirty="0" err="1" smtClean="0"/>
              <a:t>is</a:t>
            </a:r>
            <a:r>
              <a:rPr lang="it-IT" sz="800" dirty="0" smtClean="0"/>
              <a:t> </a:t>
            </a:r>
            <a:r>
              <a:rPr lang="it-IT" sz="800" dirty="0" err="1" smtClean="0"/>
              <a:t>related</a:t>
            </a:r>
            <a:r>
              <a:rPr lang="it-IT" sz="800" dirty="0" smtClean="0"/>
              <a:t> to GBIC to use on NIA DAG Card</a:t>
            </a:r>
            <a:endParaRPr lang="it-IT" sz="800" dirty="0"/>
          </a:p>
        </p:txBody>
      </p:sp>
      <p:cxnSp>
        <p:nvCxnSpPr>
          <p:cNvPr id="93" name="Connettore 4 92"/>
          <p:cNvCxnSpPr/>
          <p:nvPr/>
        </p:nvCxnSpPr>
        <p:spPr>
          <a:xfrm flipV="1">
            <a:off x="5626182" y="4657164"/>
            <a:ext cx="409780" cy="216000"/>
          </a:xfrm>
          <a:prstGeom prst="bentConnector3">
            <a:avLst>
              <a:gd name="adj1" fmla="val 412"/>
            </a:avLst>
          </a:prstGeom>
          <a:ln w="15875">
            <a:solidFill>
              <a:srgbClr val="7030A0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e 93"/>
          <p:cNvSpPr/>
          <p:nvPr/>
        </p:nvSpPr>
        <p:spPr>
          <a:xfrm flipH="1">
            <a:off x="6012176" y="4589512"/>
            <a:ext cx="144000" cy="14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3</a:t>
            </a:r>
            <a:endParaRPr lang="it-IT" sz="600" dirty="0"/>
          </a:p>
        </p:txBody>
      </p:sp>
      <p:pic>
        <p:nvPicPr>
          <p:cNvPr id="5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147" y="2210113"/>
            <a:ext cx="5429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359" y="2184713"/>
            <a:ext cx="5429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433" y="2647454"/>
            <a:ext cx="1238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258" y="2622054"/>
            <a:ext cx="1238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CasellaDiTesto 66"/>
          <p:cNvSpPr txBox="1"/>
          <p:nvPr/>
        </p:nvSpPr>
        <p:spPr>
          <a:xfrm>
            <a:off x="4112679" y="1414418"/>
            <a:ext cx="891369" cy="430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/>
              <a:t>Target Network</a:t>
            </a:r>
            <a:endParaRPr lang="it-IT" sz="1100" b="1" dirty="0"/>
          </a:p>
        </p:txBody>
      </p:sp>
      <p:sp>
        <p:nvSpPr>
          <p:cNvPr id="68" name="CasellaDiTesto 67"/>
          <p:cNvSpPr txBox="1"/>
          <p:nvPr/>
        </p:nvSpPr>
        <p:spPr>
          <a:xfrm>
            <a:off x="6508359" y="3342149"/>
            <a:ext cx="13294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err="1" smtClean="0"/>
              <a:t>Secondary</a:t>
            </a:r>
            <a:r>
              <a:rPr lang="it-IT" sz="1100" b="1" dirty="0" smtClean="0"/>
              <a:t> ISP Network </a:t>
            </a:r>
            <a:r>
              <a:rPr lang="it-IT" sz="1100" b="1" dirty="0" err="1" smtClean="0"/>
              <a:t>Branch</a:t>
            </a:r>
            <a:endParaRPr lang="it-IT" sz="1100" b="1" dirty="0"/>
          </a:p>
        </p:txBody>
      </p:sp>
      <p:sp>
        <p:nvSpPr>
          <p:cNvPr id="69" name="CasellaDiTesto 68"/>
          <p:cNvSpPr txBox="1"/>
          <p:nvPr/>
        </p:nvSpPr>
        <p:spPr>
          <a:xfrm>
            <a:off x="2514187" y="3691632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err="1" smtClean="0"/>
              <a:t>Primary</a:t>
            </a:r>
            <a:endParaRPr lang="it-IT" sz="600" dirty="0" smtClean="0"/>
          </a:p>
          <a:p>
            <a:pPr algn="ctr"/>
            <a:r>
              <a:rPr lang="it-IT" sz="600" dirty="0" smtClean="0"/>
              <a:t>Router/Switch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5851385" y="3691632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err="1" smtClean="0"/>
              <a:t>Secondary</a:t>
            </a:r>
            <a:endParaRPr lang="it-IT" sz="600" dirty="0" smtClean="0"/>
          </a:p>
          <a:p>
            <a:pPr algn="ctr"/>
            <a:r>
              <a:rPr lang="it-IT" sz="600" dirty="0" smtClean="0"/>
              <a:t>Router/Switch</a:t>
            </a:r>
          </a:p>
        </p:txBody>
      </p:sp>
      <p:sp>
        <p:nvSpPr>
          <p:cNvPr id="73" name="CasellaDiTesto 72"/>
          <p:cNvSpPr txBox="1"/>
          <p:nvPr/>
        </p:nvSpPr>
        <p:spPr>
          <a:xfrm>
            <a:off x="2123728" y="2325514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err="1" smtClean="0"/>
              <a:t>Primary</a:t>
            </a:r>
            <a:endParaRPr lang="it-IT" sz="600" dirty="0" smtClean="0"/>
          </a:p>
          <a:p>
            <a:pPr algn="ctr"/>
            <a:r>
              <a:rPr lang="it-IT" sz="600" dirty="0" smtClean="0"/>
              <a:t>Firewall</a:t>
            </a:r>
            <a:endParaRPr lang="it-IT" sz="600" dirty="0"/>
          </a:p>
        </p:txBody>
      </p:sp>
      <p:cxnSp>
        <p:nvCxnSpPr>
          <p:cNvPr id="74" name="Connettore 4 73"/>
          <p:cNvCxnSpPr>
            <a:stCxn id="59" idx="0"/>
            <a:endCxn id="67" idx="2"/>
          </p:cNvCxnSpPr>
          <p:nvPr/>
        </p:nvCxnSpPr>
        <p:spPr>
          <a:xfrm rot="5400000" flipH="1" flipV="1">
            <a:off x="3519343" y="1171092"/>
            <a:ext cx="365289" cy="1712754"/>
          </a:xfrm>
          <a:prstGeom prst="bentConnector3">
            <a:avLst>
              <a:gd name="adj1" fmla="val 50000"/>
            </a:avLst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asellaDiTesto 74"/>
          <p:cNvSpPr txBox="1"/>
          <p:nvPr/>
        </p:nvSpPr>
        <p:spPr>
          <a:xfrm>
            <a:off x="1188269" y="3342149"/>
            <a:ext cx="13294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err="1" smtClean="0"/>
              <a:t>Primary</a:t>
            </a:r>
            <a:r>
              <a:rPr lang="it-IT" sz="1100" b="1" dirty="0" smtClean="0"/>
              <a:t> ISP Network </a:t>
            </a:r>
            <a:r>
              <a:rPr lang="it-IT" sz="1100" b="1" dirty="0" err="1" smtClean="0"/>
              <a:t>Branch</a:t>
            </a:r>
            <a:endParaRPr lang="it-IT" sz="1100" b="1" dirty="0"/>
          </a:p>
        </p:txBody>
      </p:sp>
      <p:sp>
        <p:nvSpPr>
          <p:cNvPr id="76" name="CasellaDiTesto 75"/>
          <p:cNvSpPr txBox="1"/>
          <p:nvPr/>
        </p:nvSpPr>
        <p:spPr>
          <a:xfrm>
            <a:off x="6372200" y="2300113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" dirty="0" err="1" smtClean="0"/>
              <a:t>Secondary</a:t>
            </a:r>
            <a:endParaRPr lang="it-IT" sz="600" dirty="0"/>
          </a:p>
          <a:p>
            <a:pPr algn="ctr"/>
            <a:r>
              <a:rPr lang="it-IT" sz="600" dirty="0" smtClean="0"/>
              <a:t>Firewall</a:t>
            </a:r>
            <a:endParaRPr lang="it-IT" sz="600" dirty="0"/>
          </a:p>
        </p:txBody>
      </p:sp>
      <p:cxnSp>
        <p:nvCxnSpPr>
          <p:cNvPr id="79" name="Connettore 4 78"/>
          <p:cNvCxnSpPr/>
          <p:nvPr/>
        </p:nvCxnSpPr>
        <p:spPr>
          <a:xfrm rot="16200000" flipH="1">
            <a:off x="5177221" y="1226469"/>
            <a:ext cx="365289" cy="1602000"/>
          </a:xfrm>
          <a:prstGeom prst="bentConnector3">
            <a:avLst>
              <a:gd name="adj1" fmla="val 50000"/>
            </a:avLst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uppo 82"/>
          <p:cNvGrpSpPr/>
          <p:nvPr/>
        </p:nvGrpSpPr>
        <p:grpSpPr>
          <a:xfrm>
            <a:off x="4863604" y="4845345"/>
            <a:ext cx="183874" cy="354596"/>
            <a:chOff x="4862356" y="4472828"/>
            <a:chExt cx="183874" cy="354596"/>
          </a:xfrm>
        </p:grpSpPr>
        <p:cxnSp>
          <p:nvCxnSpPr>
            <p:cNvPr id="85" name="Connettore 4 84"/>
            <p:cNvCxnSpPr/>
            <p:nvPr/>
          </p:nvCxnSpPr>
          <p:spPr>
            <a:xfrm rot="5400000" flipH="1" flipV="1">
              <a:off x="4729153" y="4606799"/>
              <a:ext cx="353828" cy="87421"/>
            </a:xfrm>
            <a:prstGeom prst="bentConnector3">
              <a:avLst>
                <a:gd name="adj1" fmla="val 101794"/>
              </a:avLst>
            </a:prstGeom>
            <a:ln w="19050">
              <a:solidFill>
                <a:srgbClr val="00B050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4 85"/>
            <p:cNvCxnSpPr/>
            <p:nvPr/>
          </p:nvCxnSpPr>
          <p:spPr>
            <a:xfrm rot="16200000" flipV="1">
              <a:off x="4825606" y="4606031"/>
              <a:ext cx="353828" cy="87421"/>
            </a:xfrm>
            <a:prstGeom prst="bentConnector3">
              <a:avLst>
                <a:gd name="adj1" fmla="val 101794"/>
              </a:avLst>
            </a:prstGeom>
            <a:ln w="19050">
              <a:solidFill>
                <a:srgbClr val="00B050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CasellaDiTesto 86"/>
          <p:cNvSpPr txBox="1"/>
          <p:nvPr/>
        </p:nvSpPr>
        <p:spPr>
          <a:xfrm>
            <a:off x="1124087" y="5213846"/>
            <a:ext cx="2181993" cy="33855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it-IT" sz="800" dirty="0" smtClean="0"/>
              <a:t>The </a:t>
            </a:r>
            <a:r>
              <a:rPr lang="it-IT" sz="800" dirty="0" err="1" smtClean="0"/>
              <a:t>Injection</a:t>
            </a:r>
            <a:r>
              <a:rPr lang="it-IT" sz="800" dirty="0" smtClean="0"/>
              <a:t> </a:t>
            </a:r>
            <a:r>
              <a:rPr lang="it-IT" sz="800" dirty="0" err="1" smtClean="0"/>
              <a:t>wil</a:t>
            </a:r>
            <a:r>
              <a:rPr lang="it-IT" sz="800" dirty="0" smtClean="0"/>
              <a:t> be </a:t>
            </a:r>
            <a:r>
              <a:rPr lang="it-IT" sz="800" dirty="0" err="1" smtClean="0"/>
              <a:t>performed</a:t>
            </a:r>
            <a:r>
              <a:rPr lang="it-IT" sz="800" dirty="0" smtClean="0"/>
              <a:t> </a:t>
            </a:r>
            <a:r>
              <a:rPr lang="it-IT" sz="800" dirty="0" err="1" smtClean="0"/>
              <a:t>through</a:t>
            </a:r>
            <a:r>
              <a:rPr lang="it-IT" sz="800" dirty="0" smtClean="0"/>
              <a:t> the </a:t>
            </a:r>
            <a:r>
              <a:rPr lang="it-IT" sz="800" dirty="0" err="1" smtClean="0"/>
              <a:t>main</a:t>
            </a:r>
            <a:r>
              <a:rPr lang="it-IT" sz="800" dirty="0" smtClean="0"/>
              <a:t> NIA network </a:t>
            </a:r>
            <a:r>
              <a:rPr lang="it-IT" sz="800" dirty="0" err="1" smtClean="0"/>
              <a:t>interface</a:t>
            </a:r>
            <a:r>
              <a:rPr lang="it-IT" sz="800" dirty="0" smtClean="0"/>
              <a:t> (ethernet) </a:t>
            </a:r>
            <a:endParaRPr lang="it-IT" sz="800" dirty="0"/>
          </a:p>
        </p:txBody>
      </p:sp>
      <p:cxnSp>
        <p:nvCxnSpPr>
          <p:cNvPr id="88" name="Connettore 4 87"/>
          <p:cNvCxnSpPr>
            <a:stCxn id="64" idx="2"/>
            <a:endCxn id="73" idx="1"/>
          </p:cNvCxnSpPr>
          <p:nvPr/>
        </p:nvCxnSpPr>
        <p:spPr>
          <a:xfrm rot="10800000">
            <a:off x="2123728" y="2464015"/>
            <a:ext cx="360040" cy="2664011"/>
          </a:xfrm>
          <a:prstGeom prst="bentConnector3">
            <a:avLst>
              <a:gd name="adj1" fmla="val 363740"/>
            </a:avLst>
          </a:prstGeom>
          <a:ln w="15875">
            <a:solidFill>
              <a:srgbClr val="7030A0">
                <a:alpha val="57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1443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594</Words>
  <Application>Microsoft Office PowerPoint</Application>
  <PresentationFormat>Presentazione su schermo (4:3)</PresentationFormat>
  <Paragraphs>115</Paragraphs>
  <Slides>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walter</dc:creator>
  <cp:lastModifiedBy>walter</cp:lastModifiedBy>
  <cp:revision>41</cp:revision>
  <dcterms:created xsi:type="dcterms:W3CDTF">2014-02-12T10:40:03Z</dcterms:created>
  <dcterms:modified xsi:type="dcterms:W3CDTF">2014-02-13T15:15:18Z</dcterms:modified>
</cp:coreProperties>
</file>