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ppt/theme/themeOverride15.xml" ContentType="application/vnd.openxmlformats-officedocument.themeOverride+xml"/>
  <Override PartName="/ppt/theme/themeOverride16.xml" ContentType="application/vnd.openxmlformats-officedocument.themeOverride+xml"/>
  <Override PartName="/ppt/theme/themeOverride17.xml" ContentType="application/vnd.openxmlformats-officedocument.themeOverride+xml"/>
  <Override PartName="/ppt/theme/themeOverride18.xml" ContentType="application/vnd.openxmlformats-officedocument.themeOverride+xml"/>
  <Override PartName="/ppt/theme/themeOverride19.xml" ContentType="application/vnd.openxmlformats-officedocument.themeOverride+xml"/>
  <Override PartName="/ppt/theme/themeOverride20.xml" ContentType="application/vnd.openxmlformats-officedocument.themeOverride+xml"/>
  <Override PartName="/ppt/theme/themeOverride21.xml" ContentType="application/vnd.openxmlformats-officedocument.themeOverride+xml"/>
  <Override PartName="/ppt/theme/themeOverride22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</p:sldIdLst>
  <p:sldSz cx="10007600" cy="7739063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2718" y="-8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0888" y="2403475"/>
            <a:ext cx="850582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1775" y="4386263"/>
            <a:ext cx="70040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DEBC3A-2EEB-4CC5-87E0-73C2A335C995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2889229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1DE479F-629D-4C7F-B228-ACFE1D84ABC5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3523517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31050" y="687388"/>
            <a:ext cx="2125663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49300" y="687388"/>
            <a:ext cx="6229350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D5DEBC-549B-41D3-87D1-C6F0A27617B4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5061046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EDA92FD-FA27-44AB-A726-6261D626E524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1692527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0575" y="4973638"/>
            <a:ext cx="8505825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0575" y="3279775"/>
            <a:ext cx="8505825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0F4FF0-E696-40F1-9E74-40FF410FB426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161639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49300" y="2235200"/>
            <a:ext cx="4176713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78413" y="2235200"/>
            <a:ext cx="4178300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D006A7F-6E9F-4B96-8B47-0486A8D55630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107234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63" y="309563"/>
            <a:ext cx="900747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0063" y="1731963"/>
            <a:ext cx="4422775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0063" y="2454275"/>
            <a:ext cx="4422775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083175" y="1731963"/>
            <a:ext cx="44243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083175" y="2454275"/>
            <a:ext cx="44243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F19735D-A9BD-49C6-9CE4-1DE4608F08EC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4246790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87E44D2-414B-47BE-9A41-38233F456697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7200540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497851-5090-4180-A261-8722EDC2B4AA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2186995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63" y="307975"/>
            <a:ext cx="32924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13188" y="307975"/>
            <a:ext cx="5594350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0063" y="1619250"/>
            <a:ext cx="32924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F3EBC8-F858-4DEB-9E71-FD31F7395C05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42585292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2150" y="5418138"/>
            <a:ext cx="6003925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2150" y="692150"/>
            <a:ext cx="6003925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2150" y="6056313"/>
            <a:ext cx="6003925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67352E-C449-4DD2-B00E-52FA92118789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698416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9300" y="687388"/>
            <a:ext cx="8507413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9300" y="2235200"/>
            <a:ext cx="8507413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text styles</a:t>
            </a:r>
          </a:p>
          <a:p>
            <a:pPr lvl="1"/>
            <a:r>
              <a:rPr lang="en-US" altLang="es-EC" smtClean="0"/>
              <a:t>Second level</a:t>
            </a:r>
          </a:p>
          <a:p>
            <a:pPr lvl="2"/>
            <a:r>
              <a:rPr lang="en-US" altLang="es-EC" smtClean="0"/>
              <a:t>Third level</a:t>
            </a:r>
          </a:p>
          <a:p>
            <a:pPr lvl="3"/>
            <a:r>
              <a:rPr lang="en-US" altLang="es-EC" smtClean="0"/>
              <a:t>Fourth level</a:t>
            </a:r>
          </a:p>
          <a:p>
            <a:pPr lvl="4"/>
            <a:r>
              <a:rPr lang="en-US" altLang="es-EC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9300" y="7051675"/>
            <a:ext cx="208597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 altLang="es-EC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17888" y="7051675"/>
            <a:ext cx="3170237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 altLang="es-EC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72325" y="7051675"/>
            <a:ext cx="2084388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A79BC458-89C3-475F-B0DB-B27F4437106B}" type="slidenum">
              <a:rPr lang="en-US" altLang="es-EC"/>
              <a:pPr/>
              <a:t>‹Nº›</a:t>
            </a:fld>
            <a:endParaRPr lang="en-US" alt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9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0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AutoShape 3"/>
          <p:cNvSpPr>
            <a:spLocks noChangeArrowheads="1"/>
          </p:cNvSpPr>
          <p:nvPr/>
        </p:nvSpPr>
        <p:spPr bwMode="auto">
          <a:xfrm>
            <a:off x="217488" y="509588"/>
            <a:ext cx="9582150" cy="6904037"/>
          </a:xfrm>
          <a:prstGeom prst="roundRect">
            <a:avLst>
              <a:gd name="adj" fmla="val 16667"/>
            </a:avLst>
          </a:prstGeom>
          <a:solidFill>
            <a:srgbClr val="FFFFFF"/>
          </a:solidFill>
          <a:ln w="508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3546475" y="815975"/>
            <a:ext cx="5830888" cy="1420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50000"/>
              </a:lnSpc>
            </a:pPr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Service:</a:t>
            </a:r>
          </a:p>
          <a:p>
            <a:pPr algn="ctr">
              <a:lnSpc>
                <a:spcPct val="150000"/>
              </a:lnSpc>
            </a:pPr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OS/2 Kernel Changes</a:t>
            </a:r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6432550" y="4192588"/>
            <a:ext cx="3271838" cy="23891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900" b="1">
                <a:solidFill>
                  <a:srgbClr val="000000"/>
                </a:solidFill>
                <a:latin typeface="Helv" pitchFamily="34" charset="0"/>
              </a:rPr>
              <a:t>Prepared by the kernel team</a:t>
            </a:r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: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Wayne Pastuszenski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Brien Muschett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Mike Tran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Allen Ramlow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Gary Elliott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Tatchi Lay</a:t>
            </a:r>
          </a:p>
          <a:p>
            <a:r>
              <a:rPr lang="en-US" altLang="es-EC" sz="1900">
                <a:solidFill>
                  <a:srgbClr val="000000"/>
                </a:solidFill>
                <a:latin typeface="Helv" pitchFamily="34" charset="0"/>
              </a:rPr>
              <a:t>Brenda Acosta</a:t>
            </a:r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407988" y="5768975"/>
            <a:ext cx="4491037" cy="174625"/>
          </a:xfrm>
          <a:prstGeom prst="rect">
            <a:avLst/>
          </a:prstGeom>
          <a:solidFill>
            <a:srgbClr val="FFFFFF"/>
          </a:solidFill>
          <a:ln w="25400">
            <a:solidFill>
              <a:srgbClr val="6262A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466725" y="5956300"/>
            <a:ext cx="4332288" cy="1258888"/>
          </a:xfrm>
          <a:prstGeom prst="rect">
            <a:avLst/>
          </a:prstGeom>
          <a:solidFill>
            <a:srgbClr val="808080"/>
          </a:solidFill>
          <a:ln w="12700">
            <a:solidFill>
              <a:srgbClr val="80808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Freeform 8"/>
          <p:cNvSpPr>
            <a:spLocks/>
          </p:cNvSpPr>
          <p:nvPr/>
        </p:nvSpPr>
        <p:spPr bwMode="auto">
          <a:xfrm>
            <a:off x="442913" y="5935663"/>
            <a:ext cx="4427537" cy="1279525"/>
          </a:xfrm>
          <a:custGeom>
            <a:avLst/>
            <a:gdLst>
              <a:gd name="T0" fmla="*/ 0 w 2789"/>
              <a:gd name="T1" fmla="*/ 806 h 806"/>
              <a:gd name="T2" fmla="*/ 0 w 2789"/>
              <a:gd name="T3" fmla="*/ 0 h 806"/>
              <a:gd name="T4" fmla="*/ 2789 w 2789"/>
              <a:gd name="T5" fmla="*/ 5 h 80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789" h="806">
                <a:moveTo>
                  <a:pt x="0" y="806"/>
                </a:moveTo>
                <a:lnTo>
                  <a:pt x="0" y="0"/>
                </a:lnTo>
                <a:lnTo>
                  <a:pt x="2789" y="5"/>
                </a:lnTo>
              </a:path>
            </a:pathLst>
          </a:custGeom>
          <a:noFill/>
          <a:ln w="63500">
            <a:solidFill>
              <a:srgbClr val="464646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Freeform 9"/>
          <p:cNvSpPr>
            <a:spLocks noChangeArrowheads="1"/>
          </p:cNvSpPr>
          <p:nvPr/>
        </p:nvSpPr>
        <p:spPr bwMode="auto">
          <a:xfrm>
            <a:off x="385763" y="1985963"/>
            <a:ext cx="4660900" cy="3773487"/>
          </a:xfrm>
          <a:custGeom>
            <a:avLst/>
            <a:gdLst>
              <a:gd name="T0" fmla="*/ 903 w 2936"/>
              <a:gd name="T1" fmla="*/ 253 h 2377"/>
              <a:gd name="T2" fmla="*/ 803 w 2936"/>
              <a:gd name="T3" fmla="*/ 294 h 2377"/>
              <a:gd name="T4" fmla="*/ 356 w 2936"/>
              <a:gd name="T5" fmla="*/ 496 h 2377"/>
              <a:gd name="T6" fmla="*/ 363 w 2936"/>
              <a:gd name="T7" fmla="*/ 635 h 2377"/>
              <a:gd name="T8" fmla="*/ 306 w 2936"/>
              <a:gd name="T9" fmla="*/ 739 h 2377"/>
              <a:gd name="T10" fmla="*/ 284 w 2936"/>
              <a:gd name="T11" fmla="*/ 821 h 2377"/>
              <a:gd name="T12" fmla="*/ 270 w 2936"/>
              <a:gd name="T13" fmla="*/ 1029 h 2377"/>
              <a:gd name="T14" fmla="*/ 263 w 2936"/>
              <a:gd name="T15" fmla="*/ 1099 h 2377"/>
              <a:gd name="T16" fmla="*/ 164 w 2936"/>
              <a:gd name="T17" fmla="*/ 1272 h 2377"/>
              <a:gd name="T18" fmla="*/ 150 w 2936"/>
              <a:gd name="T19" fmla="*/ 1404 h 2377"/>
              <a:gd name="T20" fmla="*/ 107 w 2936"/>
              <a:gd name="T21" fmla="*/ 1577 h 2377"/>
              <a:gd name="T22" fmla="*/ 0 w 2936"/>
              <a:gd name="T23" fmla="*/ 1833 h 2377"/>
              <a:gd name="T24" fmla="*/ 14 w 2936"/>
              <a:gd name="T25" fmla="*/ 1909 h 2377"/>
              <a:gd name="T26" fmla="*/ 36 w 2936"/>
              <a:gd name="T27" fmla="*/ 1996 h 2377"/>
              <a:gd name="T28" fmla="*/ 78 w 2936"/>
              <a:gd name="T29" fmla="*/ 2128 h 2377"/>
              <a:gd name="T30" fmla="*/ 291 w 2936"/>
              <a:gd name="T31" fmla="*/ 2342 h 2377"/>
              <a:gd name="T32" fmla="*/ 313 w 2936"/>
              <a:gd name="T33" fmla="*/ 2377 h 2377"/>
              <a:gd name="T34" fmla="*/ 2530 w 2936"/>
              <a:gd name="T35" fmla="*/ 2342 h 2377"/>
              <a:gd name="T36" fmla="*/ 2466 w 2936"/>
              <a:gd name="T37" fmla="*/ 2169 h 2377"/>
              <a:gd name="T38" fmla="*/ 2480 w 2936"/>
              <a:gd name="T39" fmla="*/ 2218 h 2377"/>
              <a:gd name="T40" fmla="*/ 2537 w 2936"/>
              <a:gd name="T41" fmla="*/ 2349 h 2377"/>
              <a:gd name="T42" fmla="*/ 2823 w 2936"/>
              <a:gd name="T43" fmla="*/ 2363 h 2377"/>
              <a:gd name="T44" fmla="*/ 2872 w 2936"/>
              <a:gd name="T45" fmla="*/ 2280 h 2377"/>
              <a:gd name="T46" fmla="*/ 2872 w 2936"/>
              <a:gd name="T47" fmla="*/ 2163 h 2377"/>
              <a:gd name="T48" fmla="*/ 2914 w 2936"/>
              <a:gd name="T49" fmla="*/ 2031 h 2377"/>
              <a:gd name="T50" fmla="*/ 2914 w 2936"/>
              <a:gd name="T51" fmla="*/ 1969 h 2377"/>
              <a:gd name="T52" fmla="*/ 2928 w 2936"/>
              <a:gd name="T53" fmla="*/ 1955 h 2377"/>
              <a:gd name="T54" fmla="*/ 2921 w 2936"/>
              <a:gd name="T55" fmla="*/ 1815 h 2377"/>
              <a:gd name="T56" fmla="*/ 2921 w 2936"/>
              <a:gd name="T57" fmla="*/ 1684 h 2377"/>
              <a:gd name="T58" fmla="*/ 2936 w 2936"/>
              <a:gd name="T59" fmla="*/ 1532 h 2377"/>
              <a:gd name="T60" fmla="*/ 2914 w 2936"/>
              <a:gd name="T61" fmla="*/ 1469 h 2377"/>
              <a:gd name="T62" fmla="*/ 2843 w 2936"/>
              <a:gd name="T63" fmla="*/ 1385 h 2377"/>
              <a:gd name="T64" fmla="*/ 2808 w 2936"/>
              <a:gd name="T65" fmla="*/ 1309 h 2377"/>
              <a:gd name="T66" fmla="*/ 2766 w 2936"/>
              <a:gd name="T67" fmla="*/ 1200 h 2377"/>
              <a:gd name="T68" fmla="*/ 2751 w 2936"/>
              <a:gd name="T69" fmla="*/ 1171 h 2377"/>
              <a:gd name="T70" fmla="*/ 2694 w 2936"/>
              <a:gd name="T71" fmla="*/ 964 h 2377"/>
              <a:gd name="T72" fmla="*/ 2644 w 2936"/>
              <a:gd name="T73" fmla="*/ 901 h 2377"/>
              <a:gd name="T74" fmla="*/ 2587 w 2936"/>
              <a:gd name="T75" fmla="*/ 687 h 2377"/>
              <a:gd name="T76" fmla="*/ 2474 w 2936"/>
              <a:gd name="T77" fmla="*/ 514 h 2377"/>
              <a:gd name="T78" fmla="*/ 2389 w 2936"/>
              <a:gd name="T79" fmla="*/ 332 h 2377"/>
              <a:gd name="T80" fmla="*/ 2332 w 2936"/>
              <a:gd name="T81" fmla="*/ 180 h 2377"/>
              <a:gd name="T82" fmla="*/ 2212 w 2936"/>
              <a:gd name="T83" fmla="*/ 167 h 2377"/>
              <a:gd name="T84" fmla="*/ 1784 w 2936"/>
              <a:gd name="T85" fmla="*/ 76 h 2377"/>
              <a:gd name="T86" fmla="*/ 1650 w 2936"/>
              <a:gd name="T87" fmla="*/ 0 h 2377"/>
              <a:gd name="T88" fmla="*/ 1079 w 2936"/>
              <a:gd name="T89" fmla="*/ 50 h 23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936" h="2377">
                <a:moveTo>
                  <a:pt x="903" y="253"/>
                </a:moveTo>
                <a:lnTo>
                  <a:pt x="803" y="294"/>
                </a:lnTo>
                <a:lnTo>
                  <a:pt x="356" y="496"/>
                </a:lnTo>
                <a:lnTo>
                  <a:pt x="363" y="635"/>
                </a:lnTo>
                <a:lnTo>
                  <a:pt x="306" y="739"/>
                </a:lnTo>
                <a:lnTo>
                  <a:pt x="284" y="821"/>
                </a:lnTo>
                <a:lnTo>
                  <a:pt x="270" y="1029"/>
                </a:lnTo>
                <a:lnTo>
                  <a:pt x="263" y="1099"/>
                </a:lnTo>
                <a:lnTo>
                  <a:pt x="164" y="1272"/>
                </a:lnTo>
                <a:lnTo>
                  <a:pt x="150" y="1404"/>
                </a:lnTo>
                <a:lnTo>
                  <a:pt x="107" y="1577"/>
                </a:lnTo>
                <a:lnTo>
                  <a:pt x="0" y="1833"/>
                </a:lnTo>
                <a:lnTo>
                  <a:pt x="14" y="1909"/>
                </a:lnTo>
                <a:lnTo>
                  <a:pt x="36" y="1996"/>
                </a:lnTo>
                <a:lnTo>
                  <a:pt x="78" y="2128"/>
                </a:lnTo>
                <a:lnTo>
                  <a:pt x="291" y="2342"/>
                </a:lnTo>
                <a:lnTo>
                  <a:pt x="313" y="2377"/>
                </a:lnTo>
                <a:lnTo>
                  <a:pt x="2530" y="2342"/>
                </a:lnTo>
                <a:lnTo>
                  <a:pt x="2466" y="2169"/>
                </a:lnTo>
                <a:lnTo>
                  <a:pt x="2480" y="2218"/>
                </a:lnTo>
                <a:lnTo>
                  <a:pt x="2537" y="2349"/>
                </a:lnTo>
                <a:lnTo>
                  <a:pt x="2823" y="2363"/>
                </a:lnTo>
                <a:lnTo>
                  <a:pt x="2872" y="2280"/>
                </a:lnTo>
                <a:lnTo>
                  <a:pt x="2872" y="2163"/>
                </a:lnTo>
                <a:lnTo>
                  <a:pt x="2914" y="2031"/>
                </a:lnTo>
                <a:lnTo>
                  <a:pt x="2914" y="1969"/>
                </a:lnTo>
                <a:lnTo>
                  <a:pt x="2928" y="1955"/>
                </a:lnTo>
                <a:lnTo>
                  <a:pt x="2921" y="1815"/>
                </a:lnTo>
                <a:lnTo>
                  <a:pt x="2921" y="1684"/>
                </a:lnTo>
                <a:lnTo>
                  <a:pt x="2936" y="1532"/>
                </a:lnTo>
                <a:lnTo>
                  <a:pt x="2914" y="1469"/>
                </a:lnTo>
                <a:lnTo>
                  <a:pt x="2843" y="1385"/>
                </a:lnTo>
                <a:lnTo>
                  <a:pt x="2808" y="1309"/>
                </a:lnTo>
                <a:lnTo>
                  <a:pt x="2766" y="1200"/>
                </a:lnTo>
                <a:lnTo>
                  <a:pt x="2751" y="1171"/>
                </a:lnTo>
                <a:lnTo>
                  <a:pt x="2694" y="964"/>
                </a:lnTo>
                <a:lnTo>
                  <a:pt x="2644" y="901"/>
                </a:lnTo>
                <a:lnTo>
                  <a:pt x="2587" y="687"/>
                </a:lnTo>
                <a:lnTo>
                  <a:pt x="2474" y="514"/>
                </a:lnTo>
                <a:lnTo>
                  <a:pt x="2389" y="332"/>
                </a:lnTo>
                <a:lnTo>
                  <a:pt x="2332" y="180"/>
                </a:lnTo>
                <a:lnTo>
                  <a:pt x="2212" y="167"/>
                </a:lnTo>
                <a:lnTo>
                  <a:pt x="1784" y="76"/>
                </a:lnTo>
                <a:lnTo>
                  <a:pt x="1650" y="0"/>
                </a:lnTo>
                <a:lnTo>
                  <a:pt x="1079" y="50"/>
                </a:lnTo>
                <a:close/>
              </a:path>
            </a:pathLst>
          </a:custGeom>
          <a:solidFill>
            <a:srgbClr val="000080"/>
          </a:soli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Freeform 10"/>
          <p:cNvSpPr>
            <a:spLocks noChangeArrowheads="1"/>
          </p:cNvSpPr>
          <p:nvPr/>
        </p:nvSpPr>
        <p:spPr bwMode="auto">
          <a:xfrm>
            <a:off x="2178050" y="2181225"/>
            <a:ext cx="909638" cy="2419350"/>
          </a:xfrm>
          <a:custGeom>
            <a:avLst/>
            <a:gdLst>
              <a:gd name="T0" fmla="*/ 0 w 573"/>
              <a:gd name="T1" fmla="*/ 73 h 1524"/>
              <a:gd name="T2" fmla="*/ 24 w 573"/>
              <a:gd name="T3" fmla="*/ 213 h 1524"/>
              <a:gd name="T4" fmla="*/ 54 w 573"/>
              <a:gd name="T5" fmla="*/ 322 h 1524"/>
              <a:gd name="T6" fmla="*/ 77 w 573"/>
              <a:gd name="T7" fmla="*/ 430 h 1524"/>
              <a:gd name="T8" fmla="*/ 117 w 573"/>
              <a:gd name="T9" fmla="*/ 530 h 1524"/>
              <a:gd name="T10" fmla="*/ 119 w 573"/>
              <a:gd name="T11" fmla="*/ 553 h 1524"/>
              <a:gd name="T12" fmla="*/ 162 w 573"/>
              <a:gd name="T13" fmla="*/ 693 h 1524"/>
              <a:gd name="T14" fmla="*/ 194 w 573"/>
              <a:gd name="T15" fmla="*/ 822 h 1524"/>
              <a:gd name="T16" fmla="*/ 249 w 573"/>
              <a:gd name="T17" fmla="*/ 1002 h 1524"/>
              <a:gd name="T18" fmla="*/ 275 w 573"/>
              <a:gd name="T19" fmla="*/ 1119 h 1524"/>
              <a:gd name="T20" fmla="*/ 312 w 573"/>
              <a:gd name="T21" fmla="*/ 1216 h 1524"/>
              <a:gd name="T22" fmla="*/ 362 w 573"/>
              <a:gd name="T23" fmla="*/ 1402 h 1524"/>
              <a:gd name="T24" fmla="*/ 417 w 573"/>
              <a:gd name="T25" fmla="*/ 1524 h 1524"/>
              <a:gd name="T26" fmla="*/ 534 w 573"/>
              <a:gd name="T27" fmla="*/ 928 h 1524"/>
              <a:gd name="T28" fmla="*/ 546 w 573"/>
              <a:gd name="T29" fmla="*/ 827 h 1524"/>
              <a:gd name="T30" fmla="*/ 555 w 573"/>
              <a:gd name="T31" fmla="*/ 779 h 1524"/>
              <a:gd name="T32" fmla="*/ 555 w 573"/>
              <a:gd name="T33" fmla="*/ 756 h 1524"/>
              <a:gd name="T34" fmla="*/ 555 w 573"/>
              <a:gd name="T35" fmla="*/ 721 h 1524"/>
              <a:gd name="T36" fmla="*/ 567 w 573"/>
              <a:gd name="T37" fmla="*/ 523 h 1524"/>
              <a:gd name="T38" fmla="*/ 573 w 573"/>
              <a:gd name="T39" fmla="*/ 469 h 1524"/>
              <a:gd name="T40" fmla="*/ 567 w 573"/>
              <a:gd name="T41" fmla="*/ 399 h 1524"/>
              <a:gd name="T42" fmla="*/ 561 w 573"/>
              <a:gd name="T43" fmla="*/ 342 h 1524"/>
              <a:gd name="T44" fmla="*/ 558 w 573"/>
              <a:gd name="T45" fmla="*/ 310 h 1524"/>
              <a:gd name="T46" fmla="*/ 558 w 573"/>
              <a:gd name="T47" fmla="*/ 254 h 1524"/>
              <a:gd name="T48" fmla="*/ 540 w 573"/>
              <a:gd name="T49" fmla="*/ 178 h 1524"/>
              <a:gd name="T50" fmla="*/ 520 w 573"/>
              <a:gd name="T51" fmla="*/ 97 h 1524"/>
              <a:gd name="T52" fmla="*/ 496 w 573"/>
              <a:gd name="T53" fmla="*/ 0 h 1524"/>
              <a:gd name="T54" fmla="*/ 234 w 573"/>
              <a:gd name="T55" fmla="*/ 237 h 1524"/>
              <a:gd name="T56" fmla="*/ 0 w 573"/>
              <a:gd name="T57" fmla="*/ 76 h 15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573" h="1524">
                <a:moveTo>
                  <a:pt x="0" y="73"/>
                </a:moveTo>
                <a:lnTo>
                  <a:pt x="24" y="213"/>
                </a:lnTo>
                <a:lnTo>
                  <a:pt x="54" y="322"/>
                </a:lnTo>
                <a:lnTo>
                  <a:pt x="77" y="430"/>
                </a:lnTo>
                <a:lnTo>
                  <a:pt x="117" y="530"/>
                </a:lnTo>
                <a:lnTo>
                  <a:pt x="119" y="553"/>
                </a:lnTo>
                <a:lnTo>
                  <a:pt x="162" y="693"/>
                </a:lnTo>
                <a:lnTo>
                  <a:pt x="194" y="822"/>
                </a:lnTo>
                <a:lnTo>
                  <a:pt x="249" y="1002"/>
                </a:lnTo>
                <a:lnTo>
                  <a:pt x="275" y="1119"/>
                </a:lnTo>
                <a:lnTo>
                  <a:pt x="312" y="1216"/>
                </a:lnTo>
                <a:lnTo>
                  <a:pt x="362" y="1402"/>
                </a:lnTo>
                <a:lnTo>
                  <a:pt x="417" y="1524"/>
                </a:lnTo>
                <a:lnTo>
                  <a:pt x="534" y="928"/>
                </a:lnTo>
                <a:lnTo>
                  <a:pt x="546" y="827"/>
                </a:lnTo>
                <a:lnTo>
                  <a:pt x="555" y="779"/>
                </a:lnTo>
                <a:lnTo>
                  <a:pt x="555" y="756"/>
                </a:lnTo>
                <a:lnTo>
                  <a:pt x="555" y="721"/>
                </a:lnTo>
                <a:lnTo>
                  <a:pt x="567" y="523"/>
                </a:lnTo>
                <a:lnTo>
                  <a:pt x="573" y="469"/>
                </a:lnTo>
                <a:lnTo>
                  <a:pt x="567" y="399"/>
                </a:lnTo>
                <a:lnTo>
                  <a:pt x="561" y="342"/>
                </a:lnTo>
                <a:lnTo>
                  <a:pt x="558" y="310"/>
                </a:lnTo>
                <a:lnTo>
                  <a:pt x="558" y="254"/>
                </a:lnTo>
                <a:lnTo>
                  <a:pt x="540" y="178"/>
                </a:lnTo>
                <a:lnTo>
                  <a:pt x="520" y="97"/>
                </a:lnTo>
                <a:lnTo>
                  <a:pt x="496" y="0"/>
                </a:lnTo>
                <a:lnTo>
                  <a:pt x="234" y="237"/>
                </a:lnTo>
                <a:lnTo>
                  <a:pt x="0" y="76"/>
                </a:lnTo>
                <a:close/>
              </a:path>
            </a:pathLst>
          </a:custGeom>
          <a:solidFill>
            <a:srgbClr val="808080"/>
          </a:solidFill>
          <a:ln w="12700">
            <a:solidFill>
              <a:srgbClr val="808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Freeform 11"/>
          <p:cNvSpPr>
            <a:spLocks noChangeArrowheads="1"/>
          </p:cNvSpPr>
          <p:nvPr/>
        </p:nvSpPr>
        <p:spPr bwMode="auto">
          <a:xfrm>
            <a:off x="2519363" y="2578100"/>
            <a:ext cx="244475" cy="463550"/>
          </a:xfrm>
          <a:custGeom>
            <a:avLst/>
            <a:gdLst>
              <a:gd name="T0" fmla="*/ 0 w 154"/>
              <a:gd name="T1" fmla="*/ 115 h 292"/>
              <a:gd name="T2" fmla="*/ 53 w 154"/>
              <a:gd name="T3" fmla="*/ 214 h 292"/>
              <a:gd name="T4" fmla="*/ 53 w 154"/>
              <a:gd name="T5" fmla="*/ 281 h 292"/>
              <a:gd name="T6" fmla="*/ 143 w 154"/>
              <a:gd name="T7" fmla="*/ 292 h 292"/>
              <a:gd name="T8" fmla="*/ 154 w 154"/>
              <a:gd name="T9" fmla="*/ 62 h 292"/>
              <a:gd name="T10" fmla="*/ 111 w 154"/>
              <a:gd name="T11" fmla="*/ 0 h 292"/>
              <a:gd name="T12" fmla="*/ 27 w 154"/>
              <a:gd name="T13" fmla="*/ 10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54" h="292">
                <a:moveTo>
                  <a:pt x="0" y="115"/>
                </a:moveTo>
                <a:lnTo>
                  <a:pt x="53" y="214"/>
                </a:lnTo>
                <a:lnTo>
                  <a:pt x="53" y="281"/>
                </a:lnTo>
                <a:lnTo>
                  <a:pt x="143" y="292"/>
                </a:lnTo>
                <a:lnTo>
                  <a:pt x="154" y="62"/>
                </a:lnTo>
                <a:lnTo>
                  <a:pt x="111" y="0"/>
                </a:lnTo>
                <a:lnTo>
                  <a:pt x="27" y="10"/>
                </a:lnTo>
                <a:close/>
              </a:path>
            </a:pathLst>
          </a:custGeom>
          <a:solidFill>
            <a:srgbClr val="00C1CE"/>
          </a:solidFill>
          <a:ln w="12700">
            <a:solidFill>
              <a:srgbClr val="00C1C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Freeform 12"/>
          <p:cNvSpPr>
            <a:spLocks noChangeArrowheads="1"/>
          </p:cNvSpPr>
          <p:nvPr/>
        </p:nvSpPr>
        <p:spPr bwMode="auto">
          <a:xfrm>
            <a:off x="2470150" y="4672013"/>
            <a:ext cx="349250" cy="1074737"/>
          </a:xfrm>
          <a:custGeom>
            <a:avLst/>
            <a:gdLst>
              <a:gd name="T0" fmla="*/ 86 w 220"/>
              <a:gd name="T1" fmla="*/ 3 h 677"/>
              <a:gd name="T2" fmla="*/ 127 w 220"/>
              <a:gd name="T3" fmla="*/ 0 h 677"/>
              <a:gd name="T4" fmla="*/ 156 w 220"/>
              <a:gd name="T5" fmla="*/ 13 h 677"/>
              <a:gd name="T6" fmla="*/ 194 w 220"/>
              <a:gd name="T7" fmla="*/ 35 h 677"/>
              <a:gd name="T8" fmla="*/ 211 w 220"/>
              <a:gd name="T9" fmla="*/ 42 h 677"/>
              <a:gd name="T10" fmla="*/ 220 w 220"/>
              <a:gd name="T11" fmla="*/ 75 h 677"/>
              <a:gd name="T12" fmla="*/ 220 w 220"/>
              <a:gd name="T13" fmla="*/ 106 h 677"/>
              <a:gd name="T14" fmla="*/ 201 w 220"/>
              <a:gd name="T15" fmla="*/ 124 h 677"/>
              <a:gd name="T16" fmla="*/ 170 w 220"/>
              <a:gd name="T17" fmla="*/ 143 h 677"/>
              <a:gd name="T18" fmla="*/ 156 w 220"/>
              <a:gd name="T19" fmla="*/ 149 h 677"/>
              <a:gd name="T20" fmla="*/ 156 w 220"/>
              <a:gd name="T21" fmla="*/ 159 h 677"/>
              <a:gd name="T22" fmla="*/ 142 w 220"/>
              <a:gd name="T23" fmla="*/ 224 h 677"/>
              <a:gd name="T24" fmla="*/ 134 w 220"/>
              <a:gd name="T25" fmla="*/ 336 h 677"/>
              <a:gd name="T26" fmla="*/ 134 w 220"/>
              <a:gd name="T27" fmla="*/ 410 h 677"/>
              <a:gd name="T28" fmla="*/ 134 w 220"/>
              <a:gd name="T29" fmla="*/ 488 h 677"/>
              <a:gd name="T30" fmla="*/ 134 w 220"/>
              <a:gd name="T31" fmla="*/ 563 h 677"/>
              <a:gd name="T32" fmla="*/ 134 w 220"/>
              <a:gd name="T33" fmla="*/ 647 h 677"/>
              <a:gd name="T34" fmla="*/ 134 w 220"/>
              <a:gd name="T35" fmla="*/ 677 h 677"/>
              <a:gd name="T36" fmla="*/ 53 w 220"/>
              <a:gd name="T37" fmla="*/ 667 h 677"/>
              <a:gd name="T38" fmla="*/ 40 w 220"/>
              <a:gd name="T39" fmla="*/ 159 h 677"/>
              <a:gd name="T40" fmla="*/ 17 w 220"/>
              <a:gd name="T41" fmla="*/ 143 h 677"/>
              <a:gd name="T42" fmla="*/ 0 w 220"/>
              <a:gd name="T43" fmla="*/ 106 h 677"/>
              <a:gd name="T44" fmla="*/ 0 w 220"/>
              <a:gd name="T45" fmla="*/ 75 h 677"/>
              <a:gd name="T46" fmla="*/ 6 w 220"/>
              <a:gd name="T47" fmla="*/ 46 h 677"/>
              <a:gd name="T48" fmla="*/ 36 w 220"/>
              <a:gd name="T49" fmla="*/ 23 h 677"/>
              <a:gd name="T50" fmla="*/ 46 w 220"/>
              <a:gd name="T51" fmla="*/ 16 h 6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20" h="677">
                <a:moveTo>
                  <a:pt x="86" y="3"/>
                </a:moveTo>
                <a:lnTo>
                  <a:pt x="127" y="0"/>
                </a:lnTo>
                <a:lnTo>
                  <a:pt x="156" y="13"/>
                </a:lnTo>
                <a:lnTo>
                  <a:pt x="194" y="35"/>
                </a:lnTo>
                <a:lnTo>
                  <a:pt x="211" y="42"/>
                </a:lnTo>
                <a:lnTo>
                  <a:pt x="220" y="75"/>
                </a:lnTo>
                <a:lnTo>
                  <a:pt x="220" y="106"/>
                </a:lnTo>
                <a:lnTo>
                  <a:pt x="201" y="124"/>
                </a:lnTo>
                <a:lnTo>
                  <a:pt x="170" y="143"/>
                </a:lnTo>
                <a:lnTo>
                  <a:pt x="156" y="149"/>
                </a:lnTo>
                <a:lnTo>
                  <a:pt x="156" y="159"/>
                </a:lnTo>
                <a:lnTo>
                  <a:pt x="142" y="224"/>
                </a:lnTo>
                <a:lnTo>
                  <a:pt x="134" y="336"/>
                </a:lnTo>
                <a:lnTo>
                  <a:pt x="134" y="410"/>
                </a:lnTo>
                <a:lnTo>
                  <a:pt x="134" y="488"/>
                </a:lnTo>
                <a:lnTo>
                  <a:pt x="134" y="563"/>
                </a:lnTo>
                <a:lnTo>
                  <a:pt x="134" y="647"/>
                </a:lnTo>
                <a:lnTo>
                  <a:pt x="134" y="677"/>
                </a:lnTo>
                <a:lnTo>
                  <a:pt x="53" y="667"/>
                </a:lnTo>
                <a:lnTo>
                  <a:pt x="40" y="159"/>
                </a:lnTo>
                <a:lnTo>
                  <a:pt x="17" y="143"/>
                </a:lnTo>
                <a:lnTo>
                  <a:pt x="0" y="106"/>
                </a:lnTo>
                <a:lnTo>
                  <a:pt x="0" y="75"/>
                </a:lnTo>
                <a:lnTo>
                  <a:pt x="6" y="46"/>
                </a:lnTo>
                <a:lnTo>
                  <a:pt x="36" y="23"/>
                </a:lnTo>
                <a:lnTo>
                  <a:pt x="46" y="16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Freeform 13"/>
          <p:cNvSpPr>
            <a:spLocks noChangeArrowheads="1"/>
          </p:cNvSpPr>
          <p:nvPr/>
        </p:nvSpPr>
        <p:spPr bwMode="auto">
          <a:xfrm>
            <a:off x="977900" y="5140325"/>
            <a:ext cx="355600" cy="449263"/>
          </a:xfrm>
          <a:custGeom>
            <a:avLst/>
            <a:gdLst>
              <a:gd name="T0" fmla="*/ 0 w 224"/>
              <a:gd name="T1" fmla="*/ 23 h 283"/>
              <a:gd name="T2" fmla="*/ 0 w 224"/>
              <a:gd name="T3" fmla="*/ 97 h 283"/>
              <a:gd name="T4" fmla="*/ 0 w 224"/>
              <a:gd name="T5" fmla="*/ 157 h 283"/>
              <a:gd name="T6" fmla="*/ 15 w 224"/>
              <a:gd name="T7" fmla="*/ 199 h 283"/>
              <a:gd name="T8" fmla="*/ 43 w 224"/>
              <a:gd name="T9" fmla="*/ 260 h 283"/>
              <a:gd name="T10" fmla="*/ 72 w 224"/>
              <a:gd name="T11" fmla="*/ 283 h 283"/>
              <a:gd name="T12" fmla="*/ 105 w 224"/>
              <a:gd name="T13" fmla="*/ 283 h 283"/>
              <a:gd name="T14" fmla="*/ 129 w 224"/>
              <a:gd name="T15" fmla="*/ 274 h 283"/>
              <a:gd name="T16" fmla="*/ 138 w 224"/>
              <a:gd name="T17" fmla="*/ 265 h 283"/>
              <a:gd name="T18" fmla="*/ 196 w 224"/>
              <a:gd name="T19" fmla="*/ 237 h 283"/>
              <a:gd name="T20" fmla="*/ 224 w 224"/>
              <a:gd name="T21" fmla="*/ 218 h 283"/>
              <a:gd name="T22" fmla="*/ 186 w 224"/>
              <a:gd name="T23" fmla="*/ 199 h 283"/>
              <a:gd name="T24" fmla="*/ 34 w 224"/>
              <a:gd name="T25" fmla="*/ 0 h 2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24" h="283">
                <a:moveTo>
                  <a:pt x="0" y="23"/>
                </a:moveTo>
                <a:lnTo>
                  <a:pt x="0" y="97"/>
                </a:lnTo>
                <a:lnTo>
                  <a:pt x="0" y="157"/>
                </a:lnTo>
                <a:lnTo>
                  <a:pt x="15" y="199"/>
                </a:lnTo>
                <a:lnTo>
                  <a:pt x="43" y="260"/>
                </a:lnTo>
                <a:lnTo>
                  <a:pt x="72" y="283"/>
                </a:lnTo>
                <a:lnTo>
                  <a:pt x="105" y="283"/>
                </a:lnTo>
                <a:lnTo>
                  <a:pt x="129" y="274"/>
                </a:lnTo>
                <a:lnTo>
                  <a:pt x="138" y="265"/>
                </a:lnTo>
                <a:lnTo>
                  <a:pt x="196" y="237"/>
                </a:lnTo>
                <a:lnTo>
                  <a:pt x="224" y="218"/>
                </a:lnTo>
                <a:lnTo>
                  <a:pt x="186" y="199"/>
                </a:lnTo>
                <a:lnTo>
                  <a:pt x="34" y="0"/>
                </a:lnTo>
                <a:close/>
              </a:path>
            </a:pathLst>
          </a:custGeom>
          <a:solidFill>
            <a:srgbClr val="A6698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6698E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Freeform 14"/>
          <p:cNvSpPr>
            <a:spLocks noChangeArrowheads="1"/>
          </p:cNvSpPr>
          <p:nvPr/>
        </p:nvSpPr>
        <p:spPr bwMode="auto">
          <a:xfrm>
            <a:off x="1001713" y="4814888"/>
            <a:ext cx="458787" cy="671512"/>
          </a:xfrm>
          <a:custGeom>
            <a:avLst/>
            <a:gdLst>
              <a:gd name="T0" fmla="*/ 143 w 289"/>
              <a:gd name="T1" fmla="*/ 14 h 423"/>
              <a:gd name="T2" fmla="*/ 62 w 289"/>
              <a:gd name="T3" fmla="*/ 0 h 423"/>
              <a:gd name="T4" fmla="*/ 38 w 289"/>
              <a:gd name="T5" fmla="*/ 38 h 423"/>
              <a:gd name="T6" fmla="*/ 38 w 289"/>
              <a:gd name="T7" fmla="*/ 88 h 423"/>
              <a:gd name="T8" fmla="*/ 0 w 289"/>
              <a:gd name="T9" fmla="*/ 116 h 423"/>
              <a:gd name="T10" fmla="*/ 0 w 289"/>
              <a:gd name="T11" fmla="*/ 192 h 423"/>
              <a:gd name="T12" fmla="*/ 33 w 289"/>
              <a:gd name="T13" fmla="*/ 237 h 423"/>
              <a:gd name="T14" fmla="*/ 33 w 289"/>
              <a:gd name="T15" fmla="*/ 298 h 423"/>
              <a:gd name="T16" fmla="*/ 24 w 289"/>
              <a:gd name="T17" fmla="*/ 358 h 423"/>
              <a:gd name="T18" fmla="*/ 38 w 289"/>
              <a:gd name="T19" fmla="*/ 396 h 423"/>
              <a:gd name="T20" fmla="*/ 114 w 289"/>
              <a:gd name="T21" fmla="*/ 423 h 423"/>
              <a:gd name="T22" fmla="*/ 190 w 289"/>
              <a:gd name="T23" fmla="*/ 404 h 423"/>
              <a:gd name="T24" fmla="*/ 114 w 289"/>
              <a:gd name="T25" fmla="*/ 381 h 423"/>
              <a:gd name="T26" fmla="*/ 219 w 289"/>
              <a:gd name="T27" fmla="*/ 377 h 423"/>
              <a:gd name="T28" fmla="*/ 266 w 289"/>
              <a:gd name="T29" fmla="*/ 377 h 423"/>
              <a:gd name="T30" fmla="*/ 281 w 289"/>
              <a:gd name="T31" fmla="*/ 339 h 423"/>
              <a:gd name="T32" fmla="*/ 128 w 289"/>
              <a:gd name="T33" fmla="*/ 307 h 423"/>
              <a:gd name="T34" fmla="*/ 147 w 289"/>
              <a:gd name="T35" fmla="*/ 289 h 423"/>
              <a:gd name="T36" fmla="*/ 223 w 289"/>
              <a:gd name="T37" fmla="*/ 302 h 423"/>
              <a:gd name="T38" fmla="*/ 285 w 289"/>
              <a:gd name="T39" fmla="*/ 312 h 423"/>
              <a:gd name="T40" fmla="*/ 289 w 289"/>
              <a:gd name="T41" fmla="*/ 279 h 423"/>
              <a:gd name="T42" fmla="*/ 266 w 289"/>
              <a:gd name="T43" fmla="*/ 247 h 423"/>
              <a:gd name="T44" fmla="*/ 138 w 289"/>
              <a:gd name="T45" fmla="*/ 214 h 423"/>
              <a:gd name="T46" fmla="*/ 85 w 289"/>
              <a:gd name="T47" fmla="*/ 201 h 423"/>
              <a:gd name="T48" fmla="*/ 104 w 289"/>
              <a:gd name="T49" fmla="*/ 187 h 423"/>
              <a:gd name="T50" fmla="*/ 223 w 289"/>
              <a:gd name="T51" fmla="*/ 210 h 423"/>
              <a:gd name="T52" fmla="*/ 276 w 289"/>
              <a:gd name="T53" fmla="*/ 210 h 423"/>
              <a:gd name="T54" fmla="*/ 285 w 289"/>
              <a:gd name="T55" fmla="*/ 192 h 423"/>
              <a:gd name="T56" fmla="*/ 281 w 289"/>
              <a:gd name="T57" fmla="*/ 154 h 423"/>
              <a:gd name="T58" fmla="*/ 204 w 289"/>
              <a:gd name="T59" fmla="*/ 125 h 423"/>
              <a:gd name="T60" fmla="*/ 109 w 289"/>
              <a:gd name="T61" fmla="*/ 102 h 423"/>
              <a:gd name="T62" fmla="*/ 184 w 289"/>
              <a:gd name="T63" fmla="*/ 97 h 423"/>
              <a:gd name="T64" fmla="*/ 266 w 289"/>
              <a:gd name="T65" fmla="*/ 112 h 423"/>
              <a:gd name="T66" fmla="*/ 271 w 289"/>
              <a:gd name="T67" fmla="*/ 75 h 423"/>
              <a:gd name="T68" fmla="*/ 257 w 289"/>
              <a:gd name="T69" fmla="*/ 38 h 4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289" h="423">
                <a:moveTo>
                  <a:pt x="200" y="28"/>
                </a:moveTo>
                <a:lnTo>
                  <a:pt x="143" y="14"/>
                </a:lnTo>
                <a:lnTo>
                  <a:pt x="90" y="5"/>
                </a:lnTo>
                <a:lnTo>
                  <a:pt x="62" y="0"/>
                </a:lnTo>
                <a:lnTo>
                  <a:pt x="47" y="14"/>
                </a:lnTo>
                <a:lnTo>
                  <a:pt x="38" y="38"/>
                </a:lnTo>
                <a:lnTo>
                  <a:pt x="38" y="65"/>
                </a:lnTo>
                <a:lnTo>
                  <a:pt x="38" y="88"/>
                </a:lnTo>
                <a:lnTo>
                  <a:pt x="19" y="97"/>
                </a:lnTo>
                <a:lnTo>
                  <a:pt x="0" y="116"/>
                </a:lnTo>
                <a:lnTo>
                  <a:pt x="0" y="154"/>
                </a:lnTo>
                <a:lnTo>
                  <a:pt x="0" y="192"/>
                </a:lnTo>
                <a:lnTo>
                  <a:pt x="19" y="214"/>
                </a:lnTo>
                <a:lnTo>
                  <a:pt x="33" y="237"/>
                </a:lnTo>
                <a:lnTo>
                  <a:pt x="33" y="266"/>
                </a:lnTo>
                <a:lnTo>
                  <a:pt x="33" y="298"/>
                </a:lnTo>
                <a:lnTo>
                  <a:pt x="28" y="312"/>
                </a:lnTo>
                <a:lnTo>
                  <a:pt x="24" y="358"/>
                </a:lnTo>
                <a:lnTo>
                  <a:pt x="24" y="381"/>
                </a:lnTo>
                <a:lnTo>
                  <a:pt x="38" y="396"/>
                </a:lnTo>
                <a:lnTo>
                  <a:pt x="68" y="409"/>
                </a:lnTo>
                <a:lnTo>
                  <a:pt x="114" y="423"/>
                </a:lnTo>
                <a:lnTo>
                  <a:pt x="166" y="418"/>
                </a:lnTo>
                <a:lnTo>
                  <a:pt x="190" y="404"/>
                </a:lnTo>
                <a:lnTo>
                  <a:pt x="184" y="396"/>
                </a:lnTo>
                <a:lnTo>
                  <a:pt x="114" y="381"/>
                </a:lnTo>
                <a:lnTo>
                  <a:pt x="143" y="377"/>
                </a:lnTo>
                <a:lnTo>
                  <a:pt x="219" y="377"/>
                </a:lnTo>
                <a:lnTo>
                  <a:pt x="243" y="377"/>
                </a:lnTo>
                <a:lnTo>
                  <a:pt x="266" y="377"/>
                </a:lnTo>
                <a:lnTo>
                  <a:pt x="281" y="367"/>
                </a:lnTo>
                <a:lnTo>
                  <a:pt x="281" y="339"/>
                </a:lnTo>
                <a:lnTo>
                  <a:pt x="266" y="330"/>
                </a:lnTo>
                <a:lnTo>
                  <a:pt x="128" y="307"/>
                </a:lnTo>
                <a:lnTo>
                  <a:pt x="133" y="293"/>
                </a:lnTo>
                <a:lnTo>
                  <a:pt x="147" y="289"/>
                </a:lnTo>
                <a:lnTo>
                  <a:pt x="190" y="298"/>
                </a:lnTo>
                <a:lnTo>
                  <a:pt x="223" y="302"/>
                </a:lnTo>
                <a:lnTo>
                  <a:pt x="257" y="312"/>
                </a:lnTo>
                <a:lnTo>
                  <a:pt x="285" y="312"/>
                </a:lnTo>
                <a:lnTo>
                  <a:pt x="289" y="298"/>
                </a:lnTo>
                <a:lnTo>
                  <a:pt x="289" y="279"/>
                </a:lnTo>
                <a:lnTo>
                  <a:pt x="289" y="256"/>
                </a:lnTo>
                <a:lnTo>
                  <a:pt x="266" y="247"/>
                </a:lnTo>
                <a:lnTo>
                  <a:pt x="228" y="233"/>
                </a:lnTo>
                <a:lnTo>
                  <a:pt x="138" y="214"/>
                </a:lnTo>
                <a:lnTo>
                  <a:pt x="100" y="210"/>
                </a:lnTo>
                <a:lnTo>
                  <a:pt x="85" y="201"/>
                </a:lnTo>
                <a:lnTo>
                  <a:pt x="85" y="192"/>
                </a:lnTo>
                <a:lnTo>
                  <a:pt x="104" y="187"/>
                </a:lnTo>
                <a:lnTo>
                  <a:pt x="166" y="201"/>
                </a:lnTo>
                <a:lnTo>
                  <a:pt x="223" y="210"/>
                </a:lnTo>
                <a:lnTo>
                  <a:pt x="251" y="210"/>
                </a:lnTo>
                <a:lnTo>
                  <a:pt x="276" y="210"/>
                </a:lnTo>
                <a:lnTo>
                  <a:pt x="285" y="210"/>
                </a:lnTo>
                <a:lnTo>
                  <a:pt x="285" y="192"/>
                </a:lnTo>
                <a:lnTo>
                  <a:pt x="285" y="173"/>
                </a:lnTo>
                <a:lnTo>
                  <a:pt x="281" y="154"/>
                </a:lnTo>
                <a:lnTo>
                  <a:pt x="257" y="140"/>
                </a:lnTo>
                <a:lnTo>
                  <a:pt x="204" y="125"/>
                </a:lnTo>
                <a:lnTo>
                  <a:pt x="133" y="112"/>
                </a:lnTo>
                <a:lnTo>
                  <a:pt x="109" y="102"/>
                </a:lnTo>
                <a:lnTo>
                  <a:pt x="114" y="97"/>
                </a:lnTo>
                <a:lnTo>
                  <a:pt x="184" y="97"/>
                </a:lnTo>
                <a:lnTo>
                  <a:pt x="238" y="112"/>
                </a:lnTo>
                <a:lnTo>
                  <a:pt x="266" y="112"/>
                </a:lnTo>
                <a:lnTo>
                  <a:pt x="271" y="102"/>
                </a:lnTo>
                <a:lnTo>
                  <a:pt x="271" y="75"/>
                </a:lnTo>
                <a:lnTo>
                  <a:pt x="271" y="42"/>
                </a:lnTo>
                <a:lnTo>
                  <a:pt x="257" y="38"/>
                </a:lnTo>
                <a:lnTo>
                  <a:pt x="247" y="38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C17D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3" name="Freeform 15"/>
          <p:cNvSpPr>
            <a:spLocks noChangeArrowheads="1"/>
          </p:cNvSpPr>
          <p:nvPr/>
        </p:nvSpPr>
        <p:spPr bwMode="auto">
          <a:xfrm>
            <a:off x="2868613" y="2619375"/>
            <a:ext cx="220662" cy="1144588"/>
          </a:xfrm>
          <a:custGeom>
            <a:avLst/>
            <a:gdLst>
              <a:gd name="T0" fmla="*/ 80 w 139"/>
              <a:gd name="T1" fmla="*/ 707 h 721"/>
              <a:gd name="T2" fmla="*/ 67 w 139"/>
              <a:gd name="T3" fmla="*/ 645 h 721"/>
              <a:gd name="T4" fmla="*/ 62 w 139"/>
              <a:gd name="T5" fmla="*/ 613 h 721"/>
              <a:gd name="T6" fmla="*/ 51 w 139"/>
              <a:gd name="T7" fmla="*/ 546 h 721"/>
              <a:gd name="T8" fmla="*/ 44 w 139"/>
              <a:gd name="T9" fmla="*/ 494 h 721"/>
              <a:gd name="T10" fmla="*/ 27 w 139"/>
              <a:gd name="T11" fmla="*/ 391 h 721"/>
              <a:gd name="T12" fmla="*/ 17 w 139"/>
              <a:gd name="T13" fmla="*/ 339 h 721"/>
              <a:gd name="T14" fmla="*/ 6 w 139"/>
              <a:gd name="T15" fmla="*/ 289 h 721"/>
              <a:gd name="T16" fmla="*/ 4 w 139"/>
              <a:gd name="T17" fmla="*/ 256 h 721"/>
              <a:gd name="T18" fmla="*/ 0 w 139"/>
              <a:gd name="T19" fmla="*/ 234 h 721"/>
              <a:gd name="T20" fmla="*/ 0 w 139"/>
              <a:gd name="T21" fmla="*/ 235 h 721"/>
              <a:gd name="T22" fmla="*/ 9 w 139"/>
              <a:gd name="T23" fmla="*/ 247 h 721"/>
              <a:gd name="T24" fmla="*/ 10 w 139"/>
              <a:gd name="T25" fmla="*/ 248 h 721"/>
              <a:gd name="T26" fmla="*/ 19 w 139"/>
              <a:gd name="T27" fmla="*/ 259 h 721"/>
              <a:gd name="T28" fmla="*/ 41 w 139"/>
              <a:gd name="T29" fmla="*/ 260 h 721"/>
              <a:gd name="T30" fmla="*/ 54 w 139"/>
              <a:gd name="T31" fmla="*/ 240 h 721"/>
              <a:gd name="T32" fmla="*/ 60 w 139"/>
              <a:gd name="T33" fmla="*/ 208 h 721"/>
              <a:gd name="T34" fmla="*/ 67 w 139"/>
              <a:gd name="T35" fmla="*/ 177 h 721"/>
              <a:gd name="T36" fmla="*/ 77 w 139"/>
              <a:gd name="T37" fmla="*/ 138 h 721"/>
              <a:gd name="T38" fmla="*/ 99 w 139"/>
              <a:gd name="T39" fmla="*/ 69 h 721"/>
              <a:gd name="T40" fmla="*/ 113 w 139"/>
              <a:gd name="T41" fmla="*/ 23 h 721"/>
              <a:gd name="T42" fmla="*/ 119 w 139"/>
              <a:gd name="T43" fmla="*/ 0 h 721"/>
              <a:gd name="T44" fmla="*/ 122 w 139"/>
              <a:gd name="T45" fmla="*/ 19 h 721"/>
              <a:gd name="T46" fmla="*/ 125 w 139"/>
              <a:gd name="T47" fmla="*/ 37 h 721"/>
              <a:gd name="T48" fmla="*/ 131 w 139"/>
              <a:gd name="T49" fmla="*/ 76 h 721"/>
              <a:gd name="T50" fmla="*/ 136 w 139"/>
              <a:gd name="T51" fmla="*/ 133 h 721"/>
              <a:gd name="T52" fmla="*/ 139 w 139"/>
              <a:gd name="T53" fmla="*/ 212 h 721"/>
              <a:gd name="T54" fmla="*/ 138 w 139"/>
              <a:gd name="T55" fmla="*/ 291 h 721"/>
              <a:gd name="T56" fmla="*/ 134 w 139"/>
              <a:gd name="T57" fmla="*/ 370 h 721"/>
              <a:gd name="T58" fmla="*/ 129 w 139"/>
              <a:gd name="T59" fmla="*/ 429 h 721"/>
              <a:gd name="T60" fmla="*/ 118 w 139"/>
              <a:gd name="T61" fmla="*/ 544 h 721"/>
              <a:gd name="T62" fmla="*/ 113 w 139"/>
              <a:gd name="T63" fmla="*/ 601 h 721"/>
              <a:gd name="T64" fmla="*/ 82 w 139"/>
              <a:gd name="T65" fmla="*/ 721 h 7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</a:cxnLst>
            <a:rect l="0" t="0" r="r" b="b"/>
            <a:pathLst>
              <a:path w="139" h="721">
                <a:moveTo>
                  <a:pt x="80" y="707"/>
                </a:moveTo>
                <a:lnTo>
                  <a:pt x="67" y="645"/>
                </a:lnTo>
                <a:lnTo>
                  <a:pt x="62" y="613"/>
                </a:lnTo>
                <a:lnTo>
                  <a:pt x="51" y="546"/>
                </a:lnTo>
                <a:lnTo>
                  <a:pt x="44" y="494"/>
                </a:lnTo>
                <a:lnTo>
                  <a:pt x="27" y="391"/>
                </a:lnTo>
                <a:lnTo>
                  <a:pt x="17" y="339"/>
                </a:lnTo>
                <a:lnTo>
                  <a:pt x="6" y="289"/>
                </a:lnTo>
                <a:lnTo>
                  <a:pt x="4" y="256"/>
                </a:lnTo>
                <a:lnTo>
                  <a:pt x="0" y="234"/>
                </a:lnTo>
                <a:lnTo>
                  <a:pt x="0" y="235"/>
                </a:lnTo>
                <a:lnTo>
                  <a:pt x="9" y="247"/>
                </a:lnTo>
                <a:lnTo>
                  <a:pt x="10" y="248"/>
                </a:lnTo>
                <a:lnTo>
                  <a:pt x="19" y="259"/>
                </a:lnTo>
                <a:lnTo>
                  <a:pt x="41" y="260"/>
                </a:lnTo>
                <a:lnTo>
                  <a:pt x="54" y="240"/>
                </a:lnTo>
                <a:lnTo>
                  <a:pt x="60" y="208"/>
                </a:lnTo>
                <a:lnTo>
                  <a:pt x="67" y="177"/>
                </a:lnTo>
                <a:lnTo>
                  <a:pt x="77" y="138"/>
                </a:lnTo>
                <a:lnTo>
                  <a:pt x="99" y="69"/>
                </a:lnTo>
                <a:lnTo>
                  <a:pt x="113" y="23"/>
                </a:lnTo>
                <a:lnTo>
                  <a:pt x="119" y="0"/>
                </a:lnTo>
                <a:lnTo>
                  <a:pt x="122" y="19"/>
                </a:lnTo>
                <a:lnTo>
                  <a:pt x="125" y="37"/>
                </a:lnTo>
                <a:lnTo>
                  <a:pt x="131" y="76"/>
                </a:lnTo>
                <a:lnTo>
                  <a:pt x="136" y="133"/>
                </a:lnTo>
                <a:lnTo>
                  <a:pt x="139" y="212"/>
                </a:lnTo>
                <a:lnTo>
                  <a:pt x="138" y="291"/>
                </a:lnTo>
                <a:lnTo>
                  <a:pt x="134" y="370"/>
                </a:lnTo>
                <a:lnTo>
                  <a:pt x="129" y="429"/>
                </a:lnTo>
                <a:lnTo>
                  <a:pt x="118" y="544"/>
                </a:lnTo>
                <a:lnTo>
                  <a:pt x="113" y="601"/>
                </a:lnTo>
                <a:lnTo>
                  <a:pt x="82" y="721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4" name="Freeform 16"/>
          <p:cNvSpPr>
            <a:spLocks/>
          </p:cNvSpPr>
          <p:nvPr/>
        </p:nvSpPr>
        <p:spPr bwMode="auto">
          <a:xfrm>
            <a:off x="4035425" y="3132138"/>
            <a:ext cx="12700" cy="177800"/>
          </a:xfrm>
          <a:custGeom>
            <a:avLst/>
            <a:gdLst>
              <a:gd name="T0" fmla="*/ 0 w 8"/>
              <a:gd name="T1" fmla="*/ 112 h 112"/>
              <a:gd name="T2" fmla="*/ 8 w 8"/>
              <a:gd name="T3" fmla="*/ 0 h 112"/>
              <a:gd name="T4" fmla="*/ 4 w 8"/>
              <a:gd name="T5" fmla="*/ 99 h 112"/>
              <a:gd name="T6" fmla="*/ 0 w 8"/>
              <a:gd name="T7" fmla="*/ 112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" h="112">
                <a:moveTo>
                  <a:pt x="0" y="112"/>
                </a:moveTo>
                <a:lnTo>
                  <a:pt x="8" y="0"/>
                </a:lnTo>
                <a:lnTo>
                  <a:pt x="4" y="99"/>
                </a:lnTo>
                <a:lnTo>
                  <a:pt x="0" y="112"/>
                </a:ln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5" name="Freeform 17"/>
          <p:cNvSpPr>
            <a:spLocks/>
          </p:cNvSpPr>
          <p:nvPr/>
        </p:nvSpPr>
        <p:spPr bwMode="auto">
          <a:xfrm>
            <a:off x="4002088" y="3570288"/>
            <a:ext cx="26987" cy="314325"/>
          </a:xfrm>
          <a:custGeom>
            <a:avLst/>
            <a:gdLst>
              <a:gd name="T0" fmla="*/ 0 w 17"/>
              <a:gd name="T1" fmla="*/ 198 h 198"/>
              <a:gd name="T2" fmla="*/ 0 w 17"/>
              <a:gd name="T3" fmla="*/ 192 h 198"/>
              <a:gd name="T4" fmla="*/ 17 w 17"/>
              <a:gd name="T5" fmla="*/ 0 h 198"/>
              <a:gd name="T6" fmla="*/ 0 w 17"/>
              <a:gd name="T7" fmla="*/ 198 h 19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" h="198">
                <a:moveTo>
                  <a:pt x="0" y="198"/>
                </a:moveTo>
                <a:lnTo>
                  <a:pt x="0" y="192"/>
                </a:lnTo>
                <a:lnTo>
                  <a:pt x="17" y="0"/>
                </a:lnTo>
                <a:lnTo>
                  <a:pt x="0" y="198"/>
                </a:ln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6" name="Freeform 18"/>
          <p:cNvSpPr>
            <a:spLocks/>
          </p:cNvSpPr>
          <p:nvPr/>
        </p:nvSpPr>
        <p:spPr bwMode="auto">
          <a:xfrm>
            <a:off x="2606675" y="3965575"/>
            <a:ext cx="47625" cy="153988"/>
          </a:xfrm>
          <a:custGeom>
            <a:avLst/>
            <a:gdLst>
              <a:gd name="T0" fmla="*/ 0 w 30"/>
              <a:gd name="T1" fmla="*/ 1 h 97"/>
              <a:gd name="T2" fmla="*/ 5 w 30"/>
              <a:gd name="T3" fmla="*/ 0 h 97"/>
              <a:gd name="T4" fmla="*/ 30 w 30"/>
              <a:gd name="T5" fmla="*/ 95 h 97"/>
              <a:gd name="T6" fmla="*/ 25 w 30"/>
              <a:gd name="T7" fmla="*/ 97 h 97"/>
              <a:gd name="T8" fmla="*/ 0 w 30"/>
              <a:gd name="T9" fmla="*/ 1 h 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30" h="97">
                <a:moveTo>
                  <a:pt x="0" y="1"/>
                </a:moveTo>
                <a:lnTo>
                  <a:pt x="5" y="0"/>
                </a:lnTo>
                <a:lnTo>
                  <a:pt x="30" y="95"/>
                </a:lnTo>
                <a:lnTo>
                  <a:pt x="25" y="97"/>
                </a:lnTo>
                <a:lnTo>
                  <a:pt x="0" y="1"/>
                </a:ln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7" name="Freeform 19"/>
          <p:cNvSpPr>
            <a:spLocks noChangeArrowheads="1"/>
          </p:cNvSpPr>
          <p:nvPr/>
        </p:nvSpPr>
        <p:spPr bwMode="auto">
          <a:xfrm>
            <a:off x="1263650" y="4391025"/>
            <a:ext cx="184150" cy="436563"/>
          </a:xfrm>
          <a:custGeom>
            <a:avLst/>
            <a:gdLst>
              <a:gd name="T0" fmla="*/ 78 w 116"/>
              <a:gd name="T1" fmla="*/ 262 h 275"/>
              <a:gd name="T2" fmla="*/ 45 w 116"/>
              <a:gd name="T3" fmla="*/ 275 h 275"/>
              <a:gd name="T4" fmla="*/ 24 w 116"/>
              <a:gd name="T5" fmla="*/ 269 h 275"/>
              <a:gd name="T6" fmla="*/ 0 w 116"/>
              <a:gd name="T7" fmla="*/ 257 h 275"/>
              <a:gd name="T8" fmla="*/ 6 w 116"/>
              <a:gd name="T9" fmla="*/ 234 h 275"/>
              <a:gd name="T10" fmla="*/ 40 w 116"/>
              <a:gd name="T11" fmla="*/ 190 h 275"/>
              <a:gd name="T12" fmla="*/ 57 w 116"/>
              <a:gd name="T13" fmla="*/ 142 h 275"/>
              <a:gd name="T14" fmla="*/ 45 w 116"/>
              <a:gd name="T15" fmla="*/ 107 h 275"/>
              <a:gd name="T16" fmla="*/ 45 w 116"/>
              <a:gd name="T17" fmla="*/ 82 h 275"/>
              <a:gd name="T18" fmla="*/ 56 w 116"/>
              <a:gd name="T19" fmla="*/ 20 h 275"/>
              <a:gd name="T20" fmla="*/ 58 w 116"/>
              <a:gd name="T21" fmla="*/ 0 h 275"/>
              <a:gd name="T22" fmla="*/ 78 w 116"/>
              <a:gd name="T23" fmla="*/ 24 h 275"/>
              <a:gd name="T24" fmla="*/ 92 w 116"/>
              <a:gd name="T25" fmla="*/ 58 h 275"/>
              <a:gd name="T26" fmla="*/ 102 w 116"/>
              <a:gd name="T27" fmla="*/ 94 h 275"/>
              <a:gd name="T28" fmla="*/ 108 w 116"/>
              <a:gd name="T29" fmla="*/ 123 h 275"/>
              <a:gd name="T30" fmla="*/ 113 w 116"/>
              <a:gd name="T31" fmla="*/ 161 h 275"/>
              <a:gd name="T32" fmla="*/ 116 w 116"/>
              <a:gd name="T33" fmla="*/ 214 h 275"/>
              <a:gd name="T34" fmla="*/ 104 w 116"/>
              <a:gd name="T35" fmla="*/ 250 h 2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116" h="275">
                <a:moveTo>
                  <a:pt x="78" y="262"/>
                </a:moveTo>
                <a:lnTo>
                  <a:pt x="45" y="275"/>
                </a:lnTo>
                <a:lnTo>
                  <a:pt x="24" y="269"/>
                </a:lnTo>
                <a:lnTo>
                  <a:pt x="0" y="257"/>
                </a:lnTo>
                <a:lnTo>
                  <a:pt x="6" y="234"/>
                </a:lnTo>
                <a:lnTo>
                  <a:pt x="40" y="190"/>
                </a:lnTo>
                <a:lnTo>
                  <a:pt x="57" y="142"/>
                </a:lnTo>
                <a:lnTo>
                  <a:pt x="45" y="107"/>
                </a:lnTo>
                <a:lnTo>
                  <a:pt x="45" y="82"/>
                </a:lnTo>
                <a:lnTo>
                  <a:pt x="56" y="20"/>
                </a:lnTo>
                <a:lnTo>
                  <a:pt x="58" y="0"/>
                </a:lnTo>
                <a:lnTo>
                  <a:pt x="78" y="24"/>
                </a:lnTo>
                <a:lnTo>
                  <a:pt x="92" y="58"/>
                </a:lnTo>
                <a:lnTo>
                  <a:pt x="102" y="94"/>
                </a:lnTo>
                <a:lnTo>
                  <a:pt x="108" y="123"/>
                </a:lnTo>
                <a:lnTo>
                  <a:pt x="113" y="161"/>
                </a:lnTo>
                <a:lnTo>
                  <a:pt x="116" y="214"/>
                </a:lnTo>
                <a:lnTo>
                  <a:pt x="104" y="250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8" name="Freeform 20"/>
          <p:cNvSpPr>
            <a:spLocks noChangeArrowheads="1"/>
          </p:cNvSpPr>
          <p:nvPr/>
        </p:nvSpPr>
        <p:spPr bwMode="auto">
          <a:xfrm>
            <a:off x="2543175" y="4632325"/>
            <a:ext cx="263525" cy="196850"/>
          </a:xfrm>
          <a:custGeom>
            <a:avLst/>
            <a:gdLst>
              <a:gd name="T0" fmla="*/ 136 w 166"/>
              <a:gd name="T1" fmla="*/ 25 h 124"/>
              <a:gd name="T2" fmla="*/ 149 w 166"/>
              <a:gd name="T3" fmla="*/ 37 h 124"/>
              <a:gd name="T4" fmla="*/ 156 w 166"/>
              <a:gd name="T5" fmla="*/ 45 h 124"/>
              <a:gd name="T6" fmla="*/ 164 w 166"/>
              <a:gd name="T7" fmla="*/ 60 h 124"/>
              <a:gd name="T8" fmla="*/ 166 w 166"/>
              <a:gd name="T9" fmla="*/ 76 h 124"/>
              <a:gd name="T10" fmla="*/ 162 w 166"/>
              <a:gd name="T11" fmla="*/ 96 h 124"/>
              <a:gd name="T12" fmla="*/ 141 w 166"/>
              <a:gd name="T13" fmla="*/ 124 h 124"/>
              <a:gd name="T14" fmla="*/ 135 w 166"/>
              <a:gd name="T15" fmla="*/ 108 h 124"/>
              <a:gd name="T16" fmla="*/ 117 w 166"/>
              <a:gd name="T17" fmla="*/ 82 h 124"/>
              <a:gd name="T18" fmla="*/ 100 w 166"/>
              <a:gd name="T19" fmla="*/ 71 h 124"/>
              <a:gd name="T20" fmla="*/ 64 w 166"/>
              <a:gd name="T21" fmla="*/ 62 h 124"/>
              <a:gd name="T22" fmla="*/ 41 w 166"/>
              <a:gd name="T23" fmla="*/ 62 h 124"/>
              <a:gd name="T24" fmla="*/ 23 w 166"/>
              <a:gd name="T25" fmla="*/ 65 h 124"/>
              <a:gd name="T26" fmla="*/ 16 w 166"/>
              <a:gd name="T27" fmla="*/ 65 h 124"/>
              <a:gd name="T28" fmla="*/ 14 w 166"/>
              <a:gd name="T29" fmla="*/ 61 h 124"/>
              <a:gd name="T30" fmla="*/ 14 w 166"/>
              <a:gd name="T31" fmla="*/ 61 h 124"/>
              <a:gd name="T32" fmla="*/ 5 w 166"/>
              <a:gd name="T33" fmla="*/ 55 h 124"/>
              <a:gd name="T34" fmla="*/ 5 w 166"/>
              <a:gd name="T35" fmla="*/ 55 h 124"/>
              <a:gd name="T36" fmla="*/ 0 w 166"/>
              <a:gd name="T37" fmla="*/ 51 h 124"/>
              <a:gd name="T38" fmla="*/ 0 w 166"/>
              <a:gd name="T39" fmla="*/ 41 h 124"/>
              <a:gd name="T40" fmla="*/ 4 w 166"/>
              <a:gd name="T41" fmla="*/ 35 h 124"/>
              <a:gd name="T42" fmla="*/ 28 w 166"/>
              <a:gd name="T43" fmla="*/ 15 h 124"/>
              <a:gd name="T44" fmla="*/ 32 w 166"/>
              <a:gd name="T45" fmla="*/ 19 h 124"/>
              <a:gd name="T46" fmla="*/ 33 w 166"/>
              <a:gd name="T47" fmla="*/ 18 h 124"/>
              <a:gd name="T48" fmla="*/ 44 w 166"/>
              <a:gd name="T49" fmla="*/ 11 h 124"/>
              <a:gd name="T50" fmla="*/ 58 w 166"/>
              <a:gd name="T51" fmla="*/ 4 h 124"/>
              <a:gd name="T52" fmla="*/ 70 w 166"/>
              <a:gd name="T53" fmla="*/ 0 h 124"/>
              <a:gd name="T54" fmla="*/ 83 w 166"/>
              <a:gd name="T55" fmla="*/ 7 h 124"/>
              <a:gd name="T56" fmla="*/ 101 w 166"/>
              <a:gd name="T57" fmla="*/ 4 h 124"/>
              <a:gd name="T58" fmla="*/ 108 w 166"/>
              <a:gd name="T59" fmla="*/ 9 h 124"/>
              <a:gd name="T60" fmla="*/ 117 w 166"/>
              <a:gd name="T61" fmla="*/ 12 h 1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66" h="124">
                <a:moveTo>
                  <a:pt x="136" y="25"/>
                </a:moveTo>
                <a:lnTo>
                  <a:pt x="149" y="37"/>
                </a:lnTo>
                <a:lnTo>
                  <a:pt x="156" y="45"/>
                </a:lnTo>
                <a:lnTo>
                  <a:pt x="164" y="60"/>
                </a:lnTo>
                <a:lnTo>
                  <a:pt x="166" y="76"/>
                </a:lnTo>
                <a:lnTo>
                  <a:pt x="162" y="96"/>
                </a:lnTo>
                <a:lnTo>
                  <a:pt x="141" y="124"/>
                </a:lnTo>
                <a:lnTo>
                  <a:pt x="135" y="108"/>
                </a:lnTo>
                <a:lnTo>
                  <a:pt x="117" y="82"/>
                </a:lnTo>
                <a:lnTo>
                  <a:pt x="100" y="71"/>
                </a:lnTo>
                <a:lnTo>
                  <a:pt x="64" y="62"/>
                </a:lnTo>
                <a:lnTo>
                  <a:pt x="41" y="62"/>
                </a:lnTo>
                <a:lnTo>
                  <a:pt x="23" y="65"/>
                </a:lnTo>
                <a:lnTo>
                  <a:pt x="16" y="65"/>
                </a:lnTo>
                <a:lnTo>
                  <a:pt x="14" y="61"/>
                </a:lnTo>
                <a:lnTo>
                  <a:pt x="14" y="61"/>
                </a:lnTo>
                <a:lnTo>
                  <a:pt x="5" y="55"/>
                </a:lnTo>
                <a:lnTo>
                  <a:pt x="5" y="55"/>
                </a:lnTo>
                <a:lnTo>
                  <a:pt x="0" y="51"/>
                </a:lnTo>
                <a:lnTo>
                  <a:pt x="0" y="41"/>
                </a:lnTo>
                <a:lnTo>
                  <a:pt x="4" y="35"/>
                </a:lnTo>
                <a:lnTo>
                  <a:pt x="28" y="15"/>
                </a:lnTo>
                <a:lnTo>
                  <a:pt x="32" y="19"/>
                </a:lnTo>
                <a:lnTo>
                  <a:pt x="33" y="18"/>
                </a:lnTo>
                <a:lnTo>
                  <a:pt x="44" y="11"/>
                </a:lnTo>
                <a:lnTo>
                  <a:pt x="58" y="4"/>
                </a:lnTo>
                <a:lnTo>
                  <a:pt x="70" y="0"/>
                </a:lnTo>
                <a:lnTo>
                  <a:pt x="83" y="7"/>
                </a:lnTo>
                <a:lnTo>
                  <a:pt x="101" y="4"/>
                </a:lnTo>
                <a:lnTo>
                  <a:pt x="108" y="9"/>
                </a:lnTo>
                <a:lnTo>
                  <a:pt x="117" y="12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9" name="Freeform 21"/>
          <p:cNvSpPr>
            <a:spLocks noChangeArrowheads="1"/>
          </p:cNvSpPr>
          <p:nvPr/>
        </p:nvSpPr>
        <p:spPr bwMode="auto">
          <a:xfrm>
            <a:off x="1390650" y="4791075"/>
            <a:ext cx="217488" cy="277813"/>
          </a:xfrm>
          <a:custGeom>
            <a:avLst/>
            <a:gdLst>
              <a:gd name="T0" fmla="*/ 135 w 137"/>
              <a:gd name="T1" fmla="*/ 106 h 175"/>
              <a:gd name="T2" fmla="*/ 133 w 137"/>
              <a:gd name="T3" fmla="*/ 105 h 175"/>
              <a:gd name="T4" fmla="*/ 132 w 137"/>
              <a:gd name="T5" fmla="*/ 105 h 175"/>
              <a:gd name="T6" fmla="*/ 132 w 137"/>
              <a:gd name="T7" fmla="*/ 104 h 175"/>
              <a:gd name="T8" fmla="*/ 127 w 137"/>
              <a:gd name="T9" fmla="*/ 100 h 175"/>
              <a:gd name="T10" fmla="*/ 121 w 137"/>
              <a:gd name="T11" fmla="*/ 102 h 175"/>
              <a:gd name="T12" fmla="*/ 123 w 137"/>
              <a:gd name="T13" fmla="*/ 102 h 175"/>
              <a:gd name="T14" fmla="*/ 123 w 137"/>
              <a:gd name="T15" fmla="*/ 102 h 175"/>
              <a:gd name="T16" fmla="*/ 120 w 137"/>
              <a:gd name="T17" fmla="*/ 107 h 175"/>
              <a:gd name="T18" fmla="*/ 122 w 137"/>
              <a:gd name="T19" fmla="*/ 118 h 175"/>
              <a:gd name="T20" fmla="*/ 125 w 137"/>
              <a:gd name="T21" fmla="*/ 125 h 175"/>
              <a:gd name="T22" fmla="*/ 132 w 137"/>
              <a:gd name="T23" fmla="*/ 140 h 175"/>
              <a:gd name="T24" fmla="*/ 136 w 137"/>
              <a:gd name="T25" fmla="*/ 150 h 175"/>
              <a:gd name="T26" fmla="*/ 137 w 137"/>
              <a:gd name="T27" fmla="*/ 152 h 175"/>
              <a:gd name="T28" fmla="*/ 137 w 137"/>
              <a:gd name="T29" fmla="*/ 157 h 175"/>
              <a:gd name="T30" fmla="*/ 137 w 137"/>
              <a:gd name="T31" fmla="*/ 162 h 175"/>
              <a:gd name="T32" fmla="*/ 128 w 137"/>
              <a:gd name="T33" fmla="*/ 175 h 175"/>
              <a:gd name="T34" fmla="*/ 91 w 137"/>
              <a:gd name="T35" fmla="*/ 166 h 175"/>
              <a:gd name="T36" fmla="*/ 72 w 137"/>
              <a:gd name="T37" fmla="*/ 154 h 175"/>
              <a:gd name="T38" fmla="*/ 64 w 137"/>
              <a:gd name="T39" fmla="*/ 130 h 175"/>
              <a:gd name="T40" fmla="*/ 68 w 137"/>
              <a:gd name="T41" fmla="*/ 111 h 175"/>
              <a:gd name="T42" fmla="*/ 68 w 137"/>
              <a:gd name="T43" fmla="*/ 110 h 175"/>
              <a:gd name="T44" fmla="*/ 62 w 137"/>
              <a:gd name="T45" fmla="*/ 101 h 175"/>
              <a:gd name="T46" fmla="*/ 50 w 137"/>
              <a:gd name="T47" fmla="*/ 94 h 175"/>
              <a:gd name="T48" fmla="*/ 46 w 137"/>
              <a:gd name="T49" fmla="*/ 72 h 175"/>
              <a:gd name="T50" fmla="*/ 44 w 137"/>
              <a:gd name="T51" fmla="*/ 63 h 175"/>
              <a:gd name="T52" fmla="*/ 36 w 137"/>
              <a:gd name="T53" fmla="*/ 46 h 175"/>
              <a:gd name="T54" fmla="*/ 34 w 137"/>
              <a:gd name="T55" fmla="*/ 44 h 175"/>
              <a:gd name="T56" fmla="*/ 20 w 137"/>
              <a:gd name="T57" fmla="*/ 36 h 175"/>
              <a:gd name="T58" fmla="*/ 9 w 137"/>
              <a:gd name="T59" fmla="*/ 34 h 175"/>
              <a:gd name="T60" fmla="*/ 8 w 137"/>
              <a:gd name="T61" fmla="*/ 34 h 175"/>
              <a:gd name="T62" fmla="*/ 8 w 137"/>
              <a:gd name="T63" fmla="*/ 35 h 175"/>
              <a:gd name="T64" fmla="*/ 7 w 137"/>
              <a:gd name="T65" fmla="*/ 35 h 175"/>
              <a:gd name="T66" fmla="*/ 3 w 137"/>
              <a:gd name="T67" fmla="*/ 35 h 175"/>
              <a:gd name="T68" fmla="*/ 3 w 137"/>
              <a:gd name="T69" fmla="*/ 35 h 175"/>
              <a:gd name="T70" fmla="*/ 0 w 137"/>
              <a:gd name="T71" fmla="*/ 34 h 175"/>
              <a:gd name="T72" fmla="*/ 1 w 137"/>
              <a:gd name="T73" fmla="*/ 30 h 175"/>
              <a:gd name="T74" fmla="*/ 7 w 137"/>
              <a:gd name="T75" fmla="*/ 29 h 175"/>
              <a:gd name="T76" fmla="*/ 24 w 137"/>
              <a:gd name="T77" fmla="*/ 20 h 175"/>
              <a:gd name="T78" fmla="*/ 40 w 137"/>
              <a:gd name="T79" fmla="*/ 9 h 175"/>
              <a:gd name="T80" fmla="*/ 62 w 137"/>
              <a:gd name="T81" fmla="*/ 0 h 175"/>
              <a:gd name="T82" fmla="*/ 71 w 137"/>
              <a:gd name="T83" fmla="*/ 0 h 175"/>
              <a:gd name="T84" fmla="*/ 94 w 137"/>
              <a:gd name="T85" fmla="*/ 13 h 175"/>
              <a:gd name="T86" fmla="*/ 110 w 137"/>
              <a:gd name="T87" fmla="*/ 32 h 175"/>
              <a:gd name="T88" fmla="*/ 115 w 137"/>
              <a:gd name="T89" fmla="*/ 37 h 175"/>
              <a:gd name="T90" fmla="*/ 125 w 137"/>
              <a:gd name="T91" fmla="*/ 55 h 175"/>
              <a:gd name="T92" fmla="*/ 130 w 137"/>
              <a:gd name="T93" fmla="*/ 66 h 175"/>
              <a:gd name="T94" fmla="*/ 132 w 137"/>
              <a:gd name="T95" fmla="*/ 76 h 175"/>
              <a:gd name="T96" fmla="*/ 135 w 137"/>
              <a:gd name="T97" fmla="*/ 106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</a:cxnLst>
            <a:rect l="0" t="0" r="r" b="b"/>
            <a:pathLst>
              <a:path w="137" h="175">
                <a:moveTo>
                  <a:pt x="135" y="106"/>
                </a:moveTo>
                <a:lnTo>
                  <a:pt x="133" y="105"/>
                </a:lnTo>
                <a:lnTo>
                  <a:pt x="132" y="105"/>
                </a:lnTo>
                <a:lnTo>
                  <a:pt x="132" y="104"/>
                </a:lnTo>
                <a:lnTo>
                  <a:pt x="127" y="100"/>
                </a:lnTo>
                <a:lnTo>
                  <a:pt x="121" y="102"/>
                </a:lnTo>
                <a:lnTo>
                  <a:pt x="123" y="102"/>
                </a:lnTo>
                <a:lnTo>
                  <a:pt x="123" y="102"/>
                </a:lnTo>
                <a:lnTo>
                  <a:pt x="120" y="107"/>
                </a:lnTo>
                <a:lnTo>
                  <a:pt x="122" y="118"/>
                </a:lnTo>
                <a:lnTo>
                  <a:pt x="125" y="125"/>
                </a:lnTo>
                <a:lnTo>
                  <a:pt x="132" y="140"/>
                </a:lnTo>
                <a:lnTo>
                  <a:pt x="136" y="150"/>
                </a:lnTo>
                <a:lnTo>
                  <a:pt x="137" y="152"/>
                </a:lnTo>
                <a:lnTo>
                  <a:pt x="137" y="157"/>
                </a:lnTo>
                <a:lnTo>
                  <a:pt x="137" y="162"/>
                </a:lnTo>
                <a:lnTo>
                  <a:pt x="128" y="175"/>
                </a:lnTo>
                <a:lnTo>
                  <a:pt x="91" y="166"/>
                </a:lnTo>
                <a:lnTo>
                  <a:pt x="72" y="154"/>
                </a:lnTo>
                <a:lnTo>
                  <a:pt x="64" y="130"/>
                </a:lnTo>
                <a:lnTo>
                  <a:pt x="68" y="111"/>
                </a:lnTo>
                <a:lnTo>
                  <a:pt x="68" y="110"/>
                </a:lnTo>
                <a:lnTo>
                  <a:pt x="62" y="101"/>
                </a:lnTo>
                <a:lnTo>
                  <a:pt x="50" y="94"/>
                </a:lnTo>
                <a:lnTo>
                  <a:pt x="46" y="72"/>
                </a:lnTo>
                <a:lnTo>
                  <a:pt x="44" y="63"/>
                </a:lnTo>
                <a:lnTo>
                  <a:pt x="36" y="46"/>
                </a:lnTo>
                <a:lnTo>
                  <a:pt x="34" y="44"/>
                </a:lnTo>
                <a:lnTo>
                  <a:pt x="20" y="36"/>
                </a:lnTo>
                <a:lnTo>
                  <a:pt x="9" y="34"/>
                </a:lnTo>
                <a:lnTo>
                  <a:pt x="8" y="34"/>
                </a:lnTo>
                <a:lnTo>
                  <a:pt x="8" y="35"/>
                </a:lnTo>
                <a:lnTo>
                  <a:pt x="7" y="35"/>
                </a:lnTo>
                <a:lnTo>
                  <a:pt x="3" y="35"/>
                </a:lnTo>
                <a:lnTo>
                  <a:pt x="3" y="35"/>
                </a:lnTo>
                <a:lnTo>
                  <a:pt x="0" y="34"/>
                </a:lnTo>
                <a:lnTo>
                  <a:pt x="1" y="30"/>
                </a:lnTo>
                <a:lnTo>
                  <a:pt x="7" y="29"/>
                </a:lnTo>
                <a:lnTo>
                  <a:pt x="24" y="20"/>
                </a:lnTo>
                <a:lnTo>
                  <a:pt x="40" y="9"/>
                </a:lnTo>
                <a:lnTo>
                  <a:pt x="62" y="0"/>
                </a:lnTo>
                <a:lnTo>
                  <a:pt x="71" y="0"/>
                </a:lnTo>
                <a:lnTo>
                  <a:pt x="94" y="13"/>
                </a:lnTo>
                <a:lnTo>
                  <a:pt x="110" y="32"/>
                </a:lnTo>
                <a:lnTo>
                  <a:pt x="115" y="37"/>
                </a:lnTo>
                <a:lnTo>
                  <a:pt x="125" y="55"/>
                </a:lnTo>
                <a:lnTo>
                  <a:pt x="130" y="66"/>
                </a:lnTo>
                <a:lnTo>
                  <a:pt x="132" y="76"/>
                </a:lnTo>
                <a:lnTo>
                  <a:pt x="135" y="106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C17D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0" name="Freeform 22"/>
          <p:cNvSpPr>
            <a:spLocks noChangeArrowheads="1"/>
          </p:cNvSpPr>
          <p:nvPr/>
        </p:nvSpPr>
        <p:spPr bwMode="auto">
          <a:xfrm>
            <a:off x="2665413" y="4832350"/>
            <a:ext cx="47625" cy="346075"/>
          </a:xfrm>
          <a:custGeom>
            <a:avLst/>
            <a:gdLst>
              <a:gd name="T0" fmla="*/ 30 w 30"/>
              <a:gd name="T1" fmla="*/ 49 h 218"/>
              <a:gd name="T2" fmla="*/ 28 w 30"/>
              <a:gd name="T3" fmla="*/ 64 h 218"/>
              <a:gd name="T4" fmla="*/ 26 w 30"/>
              <a:gd name="T5" fmla="*/ 78 h 218"/>
              <a:gd name="T6" fmla="*/ 23 w 30"/>
              <a:gd name="T7" fmla="*/ 95 h 218"/>
              <a:gd name="T8" fmla="*/ 18 w 30"/>
              <a:gd name="T9" fmla="*/ 121 h 218"/>
              <a:gd name="T10" fmla="*/ 13 w 30"/>
              <a:gd name="T11" fmla="*/ 143 h 218"/>
              <a:gd name="T12" fmla="*/ 11 w 30"/>
              <a:gd name="T13" fmla="*/ 159 h 218"/>
              <a:gd name="T14" fmla="*/ 7 w 30"/>
              <a:gd name="T15" fmla="*/ 190 h 218"/>
              <a:gd name="T16" fmla="*/ 2 w 30"/>
              <a:gd name="T17" fmla="*/ 218 h 218"/>
              <a:gd name="T18" fmla="*/ 2 w 30"/>
              <a:gd name="T19" fmla="*/ 188 h 218"/>
              <a:gd name="T20" fmla="*/ 4 w 30"/>
              <a:gd name="T21" fmla="*/ 170 h 218"/>
              <a:gd name="T22" fmla="*/ 6 w 30"/>
              <a:gd name="T23" fmla="*/ 141 h 218"/>
              <a:gd name="T24" fmla="*/ 6 w 30"/>
              <a:gd name="T25" fmla="*/ 116 h 218"/>
              <a:gd name="T26" fmla="*/ 6 w 30"/>
              <a:gd name="T27" fmla="*/ 93 h 218"/>
              <a:gd name="T28" fmla="*/ 2 w 30"/>
              <a:gd name="T29" fmla="*/ 80 h 218"/>
              <a:gd name="T30" fmla="*/ 0 w 30"/>
              <a:gd name="T31" fmla="*/ 72 h 218"/>
              <a:gd name="T32" fmla="*/ 7 w 30"/>
              <a:gd name="T33" fmla="*/ 0 h 218"/>
              <a:gd name="T34" fmla="*/ 9 w 30"/>
              <a:gd name="T35" fmla="*/ 1 h 218"/>
              <a:gd name="T36" fmla="*/ 9 w 30"/>
              <a:gd name="T37" fmla="*/ 1 h 218"/>
              <a:gd name="T38" fmla="*/ 10 w 30"/>
              <a:gd name="T39" fmla="*/ 1 h 218"/>
              <a:gd name="T40" fmla="*/ 11 w 30"/>
              <a:gd name="T41" fmla="*/ 1 h 218"/>
              <a:gd name="T42" fmla="*/ 13 w 30"/>
              <a:gd name="T43" fmla="*/ 3 h 218"/>
              <a:gd name="T44" fmla="*/ 14 w 30"/>
              <a:gd name="T45" fmla="*/ 3 h 218"/>
              <a:gd name="T46" fmla="*/ 18 w 30"/>
              <a:gd name="T47" fmla="*/ 8 h 218"/>
              <a:gd name="T48" fmla="*/ 21 w 30"/>
              <a:gd name="T49" fmla="*/ 11 h 218"/>
              <a:gd name="T50" fmla="*/ 23 w 30"/>
              <a:gd name="T51" fmla="*/ 11 h 218"/>
              <a:gd name="T52" fmla="*/ 24 w 30"/>
              <a:gd name="T53" fmla="*/ 17 h 2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30" h="218">
                <a:moveTo>
                  <a:pt x="30" y="49"/>
                </a:moveTo>
                <a:lnTo>
                  <a:pt x="28" y="64"/>
                </a:lnTo>
                <a:lnTo>
                  <a:pt x="26" y="78"/>
                </a:lnTo>
                <a:lnTo>
                  <a:pt x="23" y="95"/>
                </a:lnTo>
                <a:lnTo>
                  <a:pt x="18" y="121"/>
                </a:lnTo>
                <a:lnTo>
                  <a:pt x="13" y="143"/>
                </a:lnTo>
                <a:lnTo>
                  <a:pt x="11" y="159"/>
                </a:lnTo>
                <a:lnTo>
                  <a:pt x="7" y="190"/>
                </a:lnTo>
                <a:lnTo>
                  <a:pt x="2" y="218"/>
                </a:lnTo>
                <a:lnTo>
                  <a:pt x="2" y="188"/>
                </a:lnTo>
                <a:lnTo>
                  <a:pt x="4" y="170"/>
                </a:lnTo>
                <a:lnTo>
                  <a:pt x="6" y="141"/>
                </a:lnTo>
                <a:lnTo>
                  <a:pt x="6" y="116"/>
                </a:lnTo>
                <a:lnTo>
                  <a:pt x="6" y="93"/>
                </a:lnTo>
                <a:lnTo>
                  <a:pt x="2" y="80"/>
                </a:lnTo>
                <a:lnTo>
                  <a:pt x="0" y="72"/>
                </a:lnTo>
                <a:lnTo>
                  <a:pt x="7" y="0"/>
                </a:lnTo>
                <a:lnTo>
                  <a:pt x="9" y="1"/>
                </a:lnTo>
                <a:lnTo>
                  <a:pt x="9" y="1"/>
                </a:lnTo>
                <a:lnTo>
                  <a:pt x="10" y="1"/>
                </a:lnTo>
                <a:lnTo>
                  <a:pt x="11" y="1"/>
                </a:lnTo>
                <a:lnTo>
                  <a:pt x="13" y="3"/>
                </a:lnTo>
                <a:lnTo>
                  <a:pt x="14" y="3"/>
                </a:lnTo>
                <a:lnTo>
                  <a:pt x="18" y="8"/>
                </a:lnTo>
                <a:lnTo>
                  <a:pt x="21" y="11"/>
                </a:lnTo>
                <a:lnTo>
                  <a:pt x="23" y="11"/>
                </a:lnTo>
                <a:lnTo>
                  <a:pt x="24" y="17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1" name="Freeform 23"/>
          <p:cNvSpPr>
            <a:spLocks noChangeArrowheads="1"/>
          </p:cNvSpPr>
          <p:nvPr/>
        </p:nvSpPr>
        <p:spPr bwMode="auto">
          <a:xfrm>
            <a:off x="2549525" y="4838700"/>
            <a:ext cx="53975" cy="388938"/>
          </a:xfrm>
          <a:custGeom>
            <a:avLst/>
            <a:gdLst>
              <a:gd name="T0" fmla="*/ 0 w 34"/>
              <a:gd name="T1" fmla="*/ 245 h 245"/>
              <a:gd name="T2" fmla="*/ 0 w 34"/>
              <a:gd name="T3" fmla="*/ 36 h 245"/>
              <a:gd name="T4" fmla="*/ 28 w 34"/>
              <a:gd name="T5" fmla="*/ 0 h 245"/>
              <a:gd name="T6" fmla="*/ 31 w 34"/>
              <a:gd name="T7" fmla="*/ 33 h 245"/>
              <a:gd name="T8" fmla="*/ 34 w 34"/>
              <a:gd name="T9" fmla="*/ 69 h 245"/>
              <a:gd name="T10" fmla="*/ 29 w 34"/>
              <a:gd name="T11" fmla="*/ 100 h 245"/>
              <a:gd name="T12" fmla="*/ 23 w 34"/>
              <a:gd name="T13" fmla="*/ 115 h 245"/>
              <a:gd name="T14" fmla="*/ 12 w 34"/>
              <a:gd name="T15" fmla="*/ 127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" h="245">
                <a:moveTo>
                  <a:pt x="0" y="245"/>
                </a:moveTo>
                <a:lnTo>
                  <a:pt x="0" y="36"/>
                </a:lnTo>
                <a:lnTo>
                  <a:pt x="28" y="0"/>
                </a:lnTo>
                <a:lnTo>
                  <a:pt x="31" y="33"/>
                </a:lnTo>
                <a:lnTo>
                  <a:pt x="34" y="69"/>
                </a:lnTo>
                <a:lnTo>
                  <a:pt x="29" y="100"/>
                </a:lnTo>
                <a:lnTo>
                  <a:pt x="23" y="115"/>
                </a:lnTo>
                <a:lnTo>
                  <a:pt x="12" y="127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2" name="Freeform 24"/>
          <p:cNvSpPr>
            <a:spLocks noChangeArrowheads="1"/>
          </p:cNvSpPr>
          <p:nvPr/>
        </p:nvSpPr>
        <p:spPr bwMode="auto">
          <a:xfrm>
            <a:off x="2574925" y="4978400"/>
            <a:ext cx="92075" cy="519113"/>
          </a:xfrm>
          <a:custGeom>
            <a:avLst/>
            <a:gdLst>
              <a:gd name="T0" fmla="*/ 51 w 58"/>
              <a:gd name="T1" fmla="*/ 139 h 327"/>
              <a:gd name="T2" fmla="*/ 52 w 58"/>
              <a:gd name="T3" fmla="*/ 148 h 327"/>
              <a:gd name="T4" fmla="*/ 54 w 58"/>
              <a:gd name="T5" fmla="*/ 157 h 327"/>
              <a:gd name="T6" fmla="*/ 55 w 58"/>
              <a:gd name="T7" fmla="*/ 166 h 327"/>
              <a:gd name="T8" fmla="*/ 56 w 58"/>
              <a:gd name="T9" fmla="*/ 175 h 327"/>
              <a:gd name="T10" fmla="*/ 57 w 58"/>
              <a:gd name="T11" fmla="*/ 184 h 327"/>
              <a:gd name="T12" fmla="*/ 57 w 58"/>
              <a:gd name="T13" fmla="*/ 193 h 327"/>
              <a:gd name="T14" fmla="*/ 57 w 58"/>
              <a:gd name="T15" fmla="*/ 203 h 327"/>
              <a:gd name="T16" fmla="*/ 57 w 58"/>
              <a:gd name="T17" fmla="*/ 213 h 327"/>
              <a:gd name="T18" fmla="*/ 57 w 58"/>
              <a:gd name="T19" fmla="*/ 222 h 327"/>
              <a:gd name="T20" fmla="*/ 56 w 58"/>
              <a:gd name="T21" fmla="*/ 232 h 327"/>
              <a:gd name="T22" fmla="*/ 56 w 58"/>
              <a:gd name="T23" fmla="*/ 242 h 327"/>
              <a:gd name="T24" fmla="*/ 54 w 58"/>
              <a:gd name="T25" fmla="*/ 251 h 327"/>
              <a:gd name="T26" fmla="*/ 53 w 58"/>
              <a:gd name="T27" fmla="*/ 259 h 327"/>
              <a:gd name="T28" fmla="*/ 52 w 58"/>
              <a:gd name="T29" fmla="*/ 262 h 327"/>
              <a:gd name="T30" fmla="*/ 51 w 58"/>
              <a:gd name="T31" fmla="*/ 264 h 327"/>
              <a:gd name="T32" fmla="*/ 49 w 58"/>
              <a:gd name="T33" fmla="*/ 265 h 327"/>
              <a:gd name="T34" fmla="*/ 47 w 58"/>
              <a:gd name="T35" fmla="*/ 268 h 327"/>
              <a:gd name="T36" fmla="*/ 45 w 58"/>
              <a:gd name="T37" fmla="*/ 269 h 327"/>
              <a:gd name="T38" fmla="*/ 44 w 58"/>
              <a:gd name="T39" fmla="*/ 270 h 327"/>
              <a:gd name="T40" fmla="*/ 41 w 58"/>
              <a:gd name="T41" fmla="*/ 271 h 327"/>
              <a:gd name="T42" fmla="*/ 40 w 58"/>
              <a:gd name="T43" fmla="*/ 272 h 327"/>
              <a:gd name="T44" fmla="*/ 39 w 58"/>
              <a:gd name="T45" fmla="*/ 274 h 327"/>
              <a:gd name="T46" fmla="*/ 38 w 58"/>
              <a:gd name="T47" fmla="*/ 274 h 327"/>
              <a:gd name="T48" fmla="*/ 37 w 58"/>
              <a:gd name="T49" fmla="*/ 277 h 327"/>
              <a:gd name="T50" fmla="*/ 36 w 58"/>
              <a:gd name="T51" fmla="*/ 279 h 327"/>
              <a:gd name="T52" fmla="*/ 35 w 58"/>
              <a:gd name="T53" fmla="*/ 281 h 327"/>
              <a:gd name="T54" fmla="*/ 35 w 58"/>
              <a:gd name="T55" fmla="*/ 283 h 327"/>
              <a:gd name="T56" fmla="*/ 36 w 58"/>
              <a:gd name="T57" fmla="*/ 286 h 327"/>
              <a:gd name="T58" fmla="*/ 37 w 58"/>
              <a:gd name="T59" fmla="*/ 288 h 327"/>
              <a:gd name="T60" fmla="*/ 40 w 58"/>
              <a:gd name="T61" fmla="*/ 289 h 327"/>
              <a:gd name="T62" fmla="*/ 44 w 58"/>
              <a:gd name="T63" fmla="*/ 289 h 327"/>
              <a:gd name="T64" fmla="*/ 47 w 58"/>
              <a:gd name="T65" fmla="*/ 292 h 327"/>
              <a:gd name="T66" fmla="*/ 50 w 58"/>
              <a:gd name="T67" fmla="*/ 294 h 327"/>
              <a:gd name="T68" fmla="*/ 51 w 58"/>
              <a:gd name="T69" fmla="*/ 295 h 327"/>
              <a:gd name="T70" fmla="*/ 52 w 58"/>
              <a:gd name="T71" fmla="*/ 298 h 327"/>
              <a:gd name="T72" fmla="*/ 52 w 58"/>
              <a:gd name="T73" fmla="*/ 300 h 327"/>
              <a:gd name="T74" fmla="*/ 52 w 58"/>
              <a:gd name="T75" fmla="*/ 303 h 327"/>
              <a:gd name="T76" fmla="*/ 52 w 58"/>
              <a:gd name="T77" fmla="*/ 307 h 327"/>
              <a:gd name="T78" fmla="*/ 52 w 58"/>
              <a:gd name="T79" fmla="*/ 310 h 327"/>
              <a:gd name="T80" fmla="*/ 52 w 58"/>
              <a:gd name="T81" fmla="*/ 313 h 327"/>
              <a:gd name="T82" fmla="*/ 53 w 58"/>
              <a:gd name="T83" fmla="*/ 317 h 327"/>
              <a:gd name="T84" fmla="*/ 53 w 58"/>
              <a:gd name="T85" fmla="*/ 320 h 327"/>
              <a:gd name="T86" fmla="*/ 55 w 58"/>
              <a:gd name="T87" fmla="*/ 322 h 327"/>
              <a:gd name="T88" fmla="*/ 56 w 58"/>
              <a:gd name="T89" fmla="*/ 325 h 327"/>
              <a:gd name="T90" fmla="*/ 58 w 58"/>
              <a:gd name="T91" fmla="*/ 327 h 327"/>
              <a:gd name="T92" fmla="*/ 0 w 58"/>
              <a:gd name="T93" fmla="*/ 306 h 327"/>
              <a:gd name="T94" fmla="*/ 2 w 58"/>
              <a:gd name="T95" fmla="*/ 286 h 327"/>
              <a:gd name="T96" fmla="*/ 3 w 58"/>
              <a:gd name="T97" fmla="*/ 265 h 327"/>
              <a:gd name="T98" fmla="*/ 3 w 58"/>
              <a:gd name="T99" fmla="*/ 245 h 327"/>
              <a:gd name="T100" fmla="*/ 4 w 58"/>
              <a:gd name="T101" fmla="*/ 225 h 327"/>
              <a:gd name="T102" fmla="*/ 4 w 58"/>
              <a:gd name="T103" fmla="*/ 204 h 327"/>
              <a:gd name="T104" fmla="*/ 4 w 58"/>
              <a:gd name="T105" fmla="*/ 183 h 327"/>
              <a:gd name="T106" fmla="*/ 4 w 58"/>
              <a:gd name="T107" fmla="*/ 164 h 327"/>
              <a:gd name="T108" fmla="*/ 5 w 58"/>
              <a:gd name="T109" fmla="*/ 144 h 327"/>
              <a:gd name="T110" fmla="*/ 6 w 58"/>
              <a:gd name="T111" fmla="*/ 123 h 327"/>
              <a:gd name="T112" fmla="*/ 16 w 58"/>
              <a:gd name="T113" fmla="*/ 55 h 327"/>
              <a:gd name="T114" fmla="*/ 32 w 58"/>
              <a:gd name="T115" fmla="*/ 10 h 327"/>
              <a:gd name="T116" fmla="*/ 40 w 58"/>
              <a:gd name="T117" fmla="*/ 12 h 327"/>
              <a:gd name="T118" fmla="*/ 45 w 58"/>
              <a:gd name="T119" fmla="*/ 67 h 327"/>
              <a:gd name="T120" fmla="*/ 47 w 58"/>
              <a:gd name="T121" fmla="*/ 121 h 3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58" h="327">
                <a:moveTo>
                  <a:pt x="50" y="133"/>
                </a:moveTo>
                <a:lnTo>
                  <a:pt x="51" y="139"/>
                </a:lnTo>
                <a:lnTo>
                  <a:pt x="52" y="143"/>
                </a:lnTo>
                <a:lnTo>
                  <a:pt x="52" y="148"/>
                </a:lnTo>
                <a:lnTo>
                  <a:pt x="53" y="152"/>
                </a:lnTo>
                <a:lnTo>
                  <a:pt x="54" y="157"/>
                </a:lnTo>
                <a:lnTo>
                  <a:pt x="55" y="162"/>
                </a:lnTo>
                <a:lnTo>
                  <a:pt x="55" y="166"/>
                </a:lnTo>
                <a:lnTo>
                  <a:pt x="56" y="170"/>
                </a:lnTo>
                <a:lnTo>
                  <a:pt x="56" y="175"/>
                </a:lnTo>
                <a:lnTo>
                  <a:pt x="56" y="180"/>
                </a:lnTo>
                <a:lnTo>
                  <a:pt x="57" y="184"/>
                </a:lnTo>
                <a:lnTo>
                  <a:pt x="57" y="189"/>
                </a:lnTo>
                <a:lnTo>
                  <a:pt x="57" y="193"/>
                </a:lnTo>
                <a:lnTo>
                  <a:pt x="57" y="198"/>
                </a:lnTo>
                <a:lnTo>
                  <a:pt x="57" y="203"/>
                </a:lnTo>
                <a:lnTo>
                  <a:pt x="57" y="208"/>
                </a:lnTo>
                <a:lnTo>
                  <a:pt x="57" y="213"/>
                </a:lnTo>
                <a:lnTo>
                  <a:pt x="57" y="218"/>
                </a:lnTo>
                <a:lnTo>
                  <a:pt x="57" y="222"/>
                </a:lnTo>
                <a:lnTo>
                  <a:pt x="57" y="227"/>
                </a:lnTo>
                <a:lnTo>
                  <a:pt x="56" y="232"/>
                </a:lnTo>
                <a:lnTo>
                  <a:pt x="56" y="236"/>
                </a:lnTo>
                <a:lnTo>
                  <a:pt x="56" y="242"/>
                </a:lnTo>
                <a:lnTo>
                  <a:pt x="55" y="246"/>
                </a:lnTo>
                <a:lnTo>
                  <a:pt x="54" y="251"/>
                </a:lnTo>
                <a:lnTo>
                  <a:pt x="53" y="256"/>
                </a:lnTo>
                <a:lnTo>
                  <a:pt x="53" y="259"/>
                </a:lnTo>
                <a:lnTo>
                  <a:pt x="52" y="261"/>
                </a:lnTo>
                <a:lnTo>
                  <a:pt x="52" y="262"/>
                </a:lnTo>
                <a:lnTo>
                  <a:pt x="51" y="263"/>
                </a:lnTo>
                <a:lnTo>
                  <a:pt x="51" y="264"/>
                </a:lnTo>
                <a:lnTo>
                  <a:pt x="50" y="265"/>
                </a:lnTo>
                <a:lnTo>
                  <a:pt x="49" y="265"/>
                </a:lnTo>
                <a:lnTo>
                  <a:pt x="48" y="267"/>
                </a:lnTo>
                <a:lnTo>
                  <a:pt x="47" y="268"/>
                </a:lnTo>
                <a:lnTo>
                  <a:pt x="46" y="269"/>
                </a:lnTo>
                <a:lnTo>
                  <a:pt x="45" y="269"/>
                </a:lnTo>
                <a:lnTo>
                  <a:pt x="44" y="269"/>
                </a:lnTo>
                <a:lnTo>
                  <a:pt x="44" y="270"/>
                </a:lnTo>
                <a:lnTo>
                  <a:pt x="42" y="270"/>
                </a:lnTo>
                <a:lnTo>
                  <a:pt x="41" y="271"/>
                </a:lnTo>
                <a:lnTo>
                  <a:pt x="40" y="271"/>
                </a:lnTo>
                <a:lnTo>
                  <a:pt x="40" y="272"/>
                </a:lnTo>
                <a:lnTo>
                  <a:pt x="39" y="273"/>
                </a:lnTo>
                <a:lnTo>
                  <a:pt x="39" y="274"/>
                </a:lnTo>
                <a:lnTo>
                  <a:pt x="38" y="274"/>
                </a:lnTo>
                <a:lnTo>
                  <a:pt x="38" y="274"/>
                </a:lnTo>
                <a:lnTo>
                  <a:pt x="37" y="276"/>
                </a:lnTo>
                <a:lnTo>
                  <a:pt x="37" y="277"/>
                </a:lnTo>
                <a:lnTo>
                  <a:pt x="36" y="277"/>
                </a:lnTo>
                <a:lnTo>
                  <a:pt x="36" y="279"/>
                </a:lnTo>
                <a:lnTo>
                  <a:pt x="35" y="280"/>
                </a:lnTo>
                <a:lnTo>
                  <a:pt x="35" y="281"/>
                </a:lnTo>
                <a:lnTo>
                  <a:pt x="35" y="282"/>
                </a:lnTo>
                <a:lnTo>
                  <a:pt x="35" y="283"/>
                </a:lnTo>
                <a:lnTo>
                  <a:pt x="35" y="284"/>
                </a:lnTo>
                <a:lnTo>
                  <a:pt x="36" y="286"/>
                </a:lnTo>
                <a:lnTo>
                  <a:pt x="37" y="287"/>
                </a:lnTo>
                <a:lnTo>
                  <a:pt x="37" y="288"/>
                </a:lnTo>
                <a:lnTo>
                  <a:pt x="39" y="289"/>
                </a:lnTo>
                <a:lnTo>
                  <a:pt x="40" y="289"/>
                </a:lnTo>
                <a:lnTo>
                  <a:pt x="44" y="289"/>
                </a:lnTo>
                <a:lnTo>
                  <a:pt x="44" y="289"/>
                </a:lnTo>
                <a:lnTo>
                  <a:pt x="46" y="291"/>
                </a:lnTo>
                <a:lnTo>
                  <a:pt x="47" y="292"/>
                </a:lnTo>
                <a:lnTo>
                  <a:pt x="48" y="293"/>
                </a:lnTo>
                <a:lnTo>
                  <a:pt x="50" y="294"/>
                </a:lnTo>
                <a:lnTo>
                  <a:pt x="50" y="294"/>
                </a:lnTo>
                <a:lnTo>
                  <a:pt x="51" y="295"/>
                </a:lnTo>
                <a:lnTo>
                  <a:pt x="51" y="297"/>
                </a:lnTo>
                <a:lnTo>
                  <a:pt x="52" y="298"/>
                </a:lnTo>
                <a:lnTo>
                  <a:pt x="52" y="299"/>
                </a:lnTo>
                <a:lnTo>
                  <a:pt x="52" y="300"/>
                </a:lnTo>
                <a:lnTo>
                  <a:pt x="52" y="302"/>
                </a:lnTo>
                <a:lnTo>
                  <a:pt x="52" y="303"/>
                </a:lnTo>
                <a:lnTo>
                  <a:pt x="52" y="306"/>
                </a:lnTo>
                <a:lnTo>
                  <a:pt x="52" y="307"/>
                </a:lnTo>
                <a:lnTo>
                  <a:pt x="52" y="308"/>
                </a:lnTo>
                <a:lnTo>
                  <a:pt x="52" y="310"/>
                </a:lnTo>
                <a:lnTo>
                  <a:pt x="52" y="312"/>
                </a:lnTo>
                <a:lnTo>
                  <a:pt x="52" y="313"/>
                </a:lnTo>
                <a:lnTo>
                  <a:pt x="52" y="315"/>
                </a:lnTo>
                <a:lnTo>
                  <a:pt x="53" y="317"/>
                </a:lnTo>
                <a:lnTo>
                  <a:pt x="53" y="318"/>
                </a:lnTo>
                <a:lnTo>
                  <a:pt x="53" y="320"/>
                </a:lnTo>
                <a:lnTo>
                  <a:pt x="54" y="321"/>
                </a:lnTo>
                <a:lnTo>
                  <a:pt x="55" y="322"/>
                </a:lnTo>
                <a:lnTo>
                  <a:pt x="56" y="324"/>
                </a:lnTo>
                <a:lnTo>
                  <a:pt x="56" y="325"/>
                </a:lnTo>
                <a:lnTo>
                  <a:pt x="57" y="327"/>
                </a:lnTo>
                <a:lnTo>
                  <a:pt x="58" y="327"/>
                </a:lnTo>
                <a:lnTo>
                  <a:pt x="0" y="315"/>
                </a:lnTo>
                <a:lnTo>
                  <a:pt x="0" y="306"/>
                </a:lnTo>
                <a:lnTo>
                  <a:pt x="1" y="296"/>
                </a:lnTo>
                <a:lnTo>
                  <a:pt x="2" y="286"/>
                </a:lnTo>
                <a:lnTo>
                  <a:pt x="2" y="276"/>
                </a:lnTo>
                <a:lnTo>
                  <a:pt x="3" y="265"/>
                </a:lnTo>
                <a:lnTo>
                  <a:pt x="3" y="256"/>
                </a:lnTo>
                <a:lnTo>
                  <a:pt x="3" y="245"/>
                </a:lnTo>
                <a:lnTo>
                  <a:pt x="4" y="236"/>
                </a:lnTo>
                <a:lnTo>
                  <a:pt x="4" y="225"/>
                </a:lnTo>
                <a:lnTo>
                  <a:pt x="4" y="215"/>
                </a:lnTo>
                <a:lnTo>
                  <a:pt x="4" y="204"/>
                </a:lnTo>
                <a:lnTo>
                  <a:pt x="4" y="194"/>
                </a:lnTo>
                <a:lnTo>
                  <a:pt x="4" y="183"/>
                </a:lnTo>
                <a:lnTo>
                  <a:pt x="4" y="174"/>
                </a:lnTo>
                <a:lnTo>
                  <a:pt x="4" y="164"/>
                </a:lnTo>
                <a:lnTo>
                  <a:pt x="5" y="153"/>
                </a:lnTo>
                <a:lnTo>
                  <a:pt x="5" y="144"/>
                </a:lnTo>
                <a:lnTo>
                  <a:pt x="6" y="133"/>
                </a:lnTo>
                <a:lnTo>
                  <a:pt x="6" y="123"/>
                </a:lnTo>
                <a:lnTo>
                  <a:pt x="9" y="93"/>
                </a:lnTo>
                <a:lnTo>
                  <a:pt x="16" y="55"/>
                </a:lnTo>
                <a:lnTo>
                  <a:pt x="25" y="26"/>
                </a:lnTo>
                <a:lnTo>
                  <a:pt x="32" y="10"/>
                </a:lnTo>
                <a:lnTo>
                  <a:pt x="37" y="0"/>
                </a:lnTo>
                <a:lnTo>
                  <a:pt x="40" y="12"/>
                </a:lnTo>
                <a:lnTo>
                  <a:pt x="44" y="31"/>
                </a:lnTo>
                <a:lnTo>
                  <a:pt x="45" y="67"/>
                </a:lnTo>
                <a:lnTo>
                  <a:pt x="44" y="93"/>
                </a:lnTo>
                <a:lnTo>
                  <a:pt x="47" y="121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3" name="Freeform 25"/>
          <p:cNvSpPr>
            <a:spLocks noChangeArrowheads="1"/>
          </p:cNvSpPr>
          <p:nvPr/>
        </p:nvSpPr>
        <p:spPr bwMode="auto">
          <a:xfrm>
            <a:off x="917575" y="5176838"/>
            <a:ext cx="415925" cy="500062"/>
          </a:xfrm>
          <a:custGeom>
            <a:avLst/>
            <a:gdLst>
              <a:gd name="T0" fmla="*/ 111 w 262"/>
              <a:gd name="T1" fmla="*/ 257 h 315"/>
              <a:gd name="T2" fmla="*/ 157 w 262"/>
              <a:gd name="T3" fmla="*/ 255 h 315"/>
              <a:gd name="T4" fmla="*/ 187 w 262"/>
              <a:gd name="T5" fmla="*/ 237 h 315"/>
              <a:gd name="T6" fmla="*/ 205 w 262"/>
              <a:gd name="T7" fmla="*/ 229 h 315"/>
              <a:gd name="T8" fmla="*/ 229 w 262"/>
              <a:gd name="T9" fmla="*/ 217 h 315"/>
              <a:gd name="T10" fmla="*/ 243 w 262"/>
              <a:gd name="T11" fmla="*/ 207 h 315"/>
              <a:gd name="T12" fmla="*/ 262 w 262"/>
              <a:gd name="T13" fmla="*/ 197 h 315"/>
              <a:gd name="T14" fmla="*/ 256 w 262"/>
              <a:gd name="T15" fmla="*/ 208 h 315"/>
              <a:gd name="T16" fmla="*/ 244 w 262"/>
              <a:gd name="T17" fmla="*/ 224 h 315"/>
              <a:gd name="T18" fmla="*/ 231 w 262"/>
              <a:gd name="T19" fmla="*/ 233 h 315"/>
              <a:gd name="T20" fmla="*/ 220 w 262"/>
              <a:gd name="T21" fmla="*/ 249 h 315"/>
              <a:gd name="T22" fmla="*/ 206 w 262"/>
              <a:gd name="T23" fmla="*/ 262 h 315"/>
              <a:gd name="T24" fmla="*/ 193 w 262"/>
              <a:gd name="T25" fmla="*/ 265 h 315"/>
              <a:gd name="T26" fmla="*/ 167 w 262"/>
              <a:gd name="T27" fmla="*/ 271 h 315"/>
              <a:gd name="T28" fmla="*/ 155 w 262"/>
              <a:gd name="T29" fmla="*/ 269 h 315"/>
              <a:gd name="T30" fmla="*/ 131 w 262"/>
              <a:gd name="T31" fmla="*/ 272 h 315"/>
              <a:gd name="T32" fmla="*/ 100 w 262"/>
              <a:gd name="T33" fmla="*/ 277 h 315"/>
              <a:gd name="T34" fmla="*/ 103 w 262"/>
              <a:gd name="T35" fmla="*/ 286 h 315"/>
              <a:gd name="T36" fmla="*/ 122 w 262"/>
              <a:gd name="T37" fmla="*/ 287 h 315"/>
              <a:gd name="T38" fmla="*/ 144 w 262"/>
              <a:gd name="T39" fmla="*/ 286 h 315"/>
              <a:gd name="T40" fmla="*/ 158 w 262"/>
              <a:gd name="T41" fmla="*/ 293 h 315"/>
              <a:gd name="T42" fmla="*/ 147 w 262"/>
              <a:gd name="T43" fmla="*/ 307 h 315"/>
              <a:gd name="T44" fmla="*/ 138 w 262"/>
              <a:gd name="T45" fmla="*/ 314 h 315"/>
              <a:gd name="T46" fmla="*/ 129 w 262"/>
              <a:gd name="T47" fmla="*/ 306 h 315"/>
              <a:gd name="T48" fmla="*/ 117 w 262"/>
              <a:gd name="T49" fmla="*/ 315 h 315"/>
              <a:gd name="T50" fmla="*/ 117 w 262"/>
              <a:gd name="T51" fmla="*/ 315 h 315"/>
              <a:gd name="T52" fmla="*/ 109 w 262"/>
              <a:gd name="T53" fmla="*/ 315 h 315"/>
              <a:gd name="T54" fmla="*/ 90 w 262"/>
              <a:gd name="T55" fmla="*/ 296 h 315"/>
              <a:gd name="T56" fmla="*/ 74 w 262"/>
              <a:gd name="T57" fmla="*/ 283 h 315"/>
              <a:gd name="T58" fmla="*/ 22 w 262"/>
              <a:gd name="T59" fmla="*/ 202 h 315"/>
              <a:gd name="T60" fmla="*/ 6 w 262"/>
              <a:gd name="T61" fmla="*/ 161 h 315"/>
              <a:gd name="T62" fmla="*/ 0 w 262"/>
              <a:gd name="T63" fmla="*/ 98 h 315"/>
              <a:gd name="T64" fmla="*/ 3 w 262"/>
              <a:gd name="T65" fmla="*/ 64 h 315"/>
              <a:gd name="T66" fmla="*/ 6 w 262"/>
              <a:gd name="T67" fmla="*/ 45 h 315"/>
              <a:gd name="T68" fmla="*/ 16 w 262"/>
              <a:gd name="T69" fmla="*/ 30 h 315"/>
              <a:gd name="T70" fmla="*/ 25 w 262"/>
              <a:gd name="T71" fmla="*/ 19 h 315"/>
              <a:gd name="T72" fmla="*/ 36 w 262"/>
              <a:gd name="T73" fmla="*/ 8 h 315"/>
              <a:gd name="T74" fmla="*/ 47 w 262"/>
              <a:gd name="T75" fmla="*/ 0 h 315"/>
              <a:gd name="T76" fmla="*/ 43 w 262"/>
              <a:gd name="T77" fmla="*/ 22 h 315"/>
              <a:gd name="T78" fmla="*/ 38 w 262"/>
              <a:gd name="T79" fmla="*/ 70 h 315"/>
              <a:gd name="T80" fmla="*/ 40 w 262"/>
              <a:gd name="T81" fmla="*/ 114 h 315"/>
              <a:gd name="T82" fmla="*/ 46 w 262"/>
              <a:gd name="T83" fmla="*/ 158 h 315"/>
              <a:gd name="T84" fmla="*/ 66 w 262"/>
              <a:gd name="T85" fmla="*/ 205 h 315"/>
              <a:gd name="T86" fmla="*/ 81 w 262"/>
              <a:gd name="T87" fmla="*/ 236 h 315"/>
              <a:gd name="T88" fmla="*/ 98 w 262"/>
              <a:gd name="T89" fmla="*/ 250 h 3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</a:cxnLst>
            <a:rect l="0" t="0" r="r" b="b"/>
            <a:pathLst>
              <a:path w="262" h="315">
                <a:moveTo>
                  <a:pt x="111" y="257"/>
                </a:moveTo>
                <a:lnTo>
                  <a:pt x="157" y="255"/>
                </a:lnTo>
                <a:lnTo>
                  <a:pt x="187" y="237"/>
                </a:lnTo>
                <a:lnTo>
                  <a:pt x="205" y="229"/>
                </a:lnTo>
                <a:lnTo>
                  <a:pt x="229" y="217"/>
                </a:lnTo>
                <a:lnTo>
                  <a:pt x="243" y="207"/>
                </a:lnTo>
                <a:lnTo>
                  <a:pt x="262" y="197"/>
                </a:lnTo>
                <a:lnTo>
                  <a:pt x="256" y="208"/>
                </a:lnTo>
                <a:lnTo>
                  <a:pt x="244" y="224"/>
                </a:lnTo>
                <a:lnTo>
                  <a:pt x="231" y="233"/>
                </a:lnTo>
                <a:lnTo>
                  <a:pt x="220" y="249"/>
                </a:lnTo>
                <a:lnTo>
                  <a:pt x="206" y="262"/>
                </a:lnTo>
                <a:lnTo>
                  <a:pt x="193" y="265"/>
                </a:lnTo>
                <a:lnTo>
                  <a:pt x="167" y="271"/>
                </a:lnTo>
                <a:lnTo>
                  <a:pt x="155" y="269"/>
                </a:lnTo>
                <a:lnTo>
                  <a:pt x="131" y="272"/>
                </a:lnTo>
                <a:lnTo>
                  <a:pt x="100" y="277"/>
                </a:lnTo>
                <a:lnTo>
                  <a:pt x="103" y="286"/>
                </a:lnTo>
                <a:lnTo>
                  <a:pt x="122" y="287"/>
                </a:lnTo>
                <a:lnTo>
                  <a:pt x="144" y="286"/>
                </a:lnTo>
                <a:lnTo>
                  <a:pt x="158" y="293"/>
                </a:lnTo>
                <a:lnTo>
                  <a:pt x="147" y="307"/>
                </a:lnTo>
                <a:lnTo>
                  <a:pt x="138" y="314"/>
                </a:lnTo>
                <a:lnTo>
                  <a:pt x="129" y="306"/>
                </a:lnTo>
                <a:lnTo>
                  <a:pt x="117" y="315"/>
                </a:lnTo>
                <a:lnTo>
                  <a:pt x="117" y="315"/>
                </a:lnTo>
                <a:lnTo>
                  <a:pt x="109" y="315"/>
                </a:lnTo>
                <a:lnTo>
                  <a:pt x="90" y="296"/>
                </a:lnTo>
                <a:lnTo>
                  <a:pt x="74" y="283"/>
                </a:lnTo>
                <a:lnTo>
                  <a:pt x="22" y="202"/>
                </a:lnTo>
                <a:lnTo>
                  <a:pt x="6" y="161"/>
                </a:lnTo>
                <a:lnTo>
                  <a:pt x="0" y="98"/>
                </a:lnTo>
                <a:lnTo>
                  <a:pt x="3" y="64"/>
                </a:lnTo>
                <a:lnTo>
                  <a:pt x="6" y="45"/>
                </a:lnTo>
                <a:lnTo>
                  <a:pt x="16" y="30"/>
                </a:lnTo>
                <a:lnTo>
                  <a:pt x="25" y="19"/>
                </a:lnTo>
                <a:lnTo>
                  <a:pt x="36" y="8"/>
                </a:lnTo>
                <a:lnTo>
                  <a:pt x="47" y="0"/>
                </a:lnTo>
                <a:lnTo>
                  <a:pt x="43" y="22"/>
                </a:lnTo>
                <a:lnTo>
                  <a:pt x="38" y="70"/>
                </a:lnTo>
                <a:lnTo>
                  <a:pt x="40" y="114"/>
                </a:lnTo>
                <a:lnTo>
                  <a:pt x="46" y="158"/>
                </a:lnTo>
                <a:lnTo>
                  <a:pt x="66" y="205"/>
                </a:lnTo>
                <a:lnTo>
                  <a:pt x="81" y="236"/>
                </a:lnTo>
                <a:lnTo>
                  <a:pt x="98" y="250"/>
                </a:lnTo>
                <a:close/>
              </a:path>
            </a:pathLst>
          </a:cu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4" name="Freeform 26"/>
          <p:cNvSpPr>
            <a:spLocks noChangeArrowheads="1"/>
          </p:cNvSpPr>
          <p:nvPr/>
        </p:nvSpPr>
        <p:spPr bwMode="auto">
          <a:xfrm>
            <a:off x="4173538" y="5264150"/>
            <a:ext cx="596900" cy="309563"/>
          </a:xfrm>
          <a:custGeom>
            <a:avLst/>
            <a:gdLst>
              <a:gd name="T0" fmla="*/ 364 w 376"/>
              <a:gd name="T1" fmla="*/ 61 h 195"/>
              <a:gd name="T2" fmla="*/ 370 w 376"/>
              <a:gd name="T3" fmla="*/ 77 h 195"/>
              <a:gd name="T4" fmla="*/ 376 w 376"/>
              <a:gd name="T5" fmla="*/ 93 h 195"/>
              <a:gd name="T6" fmla="*/ 356 w 376"/>
              <a:gd name="T7" fmla="*/ 112 h 195"/>
              <a:gd name="T8" fmla="*/ 315 w 376"/>
              <a:gd name="T9" fmla="*/ 134 h 195"/>
              <a:gd name="T10" fmla="*/ 268 w 376"/>
              <a:gd name="T11" fmla="*/ 158 h 195"/>
              <a:gd name="T12" fmla="*/ 278 w 376"/>
              <a:gd name="T13" fmla="*/ 126 h 195"/>
              <a:gd name="T14" fmla="*/ 282 w 376"/>
              <a:gd name="T15" fmla="*/ 90 h 195"/>
              <a:gd name="T16" fmla="*/ 290 w 376"/>
              <a:gd name="T17" fmla="*/ 67 h 195"/>
              <a:gd name="T18" fmla="*/ 275 w 376"/>
              <a:gd name="T19" fmla="*/ 70 h 195"/>
              <a:gd name="T20" fmla="*/ 248 w 376"/>
              <a:gd name="T21" fmla="*/ 143 h 195"/>
              <a:gd name="T22" fmla="*/ 223 w 376"/>
              <a:gd name="T23" fmla="*/ 179 h 195"/>
              <a:gd name="T24" fmla="*/ 183 w 376"/>
              <a:gd name="T25" fmla="*/ 191 h 195"/>
              <a:gd name="T26" fmla="*/ 171 w 376"/>
              <a:gd name="T27" fmla="*/ 142 h 195"/>
              <a:gd name="T28" fmla="*/ 172 w 376"/>
              <a:gd name="T29" fmla="*/ 98 h 195"/>
              <a:gd name="T30" fmla="*/ 155 w 376"/>
              <a:gd name="T31" fmla="*/ 99 h 195"/>
              <a:gd name="T32" fmla="*/ 146 w 376"/>
              <a:gd name="T33" fmla="*/ 145 h 195"/>
              <a:gd name="T34" fmla="*/ 116 w 376"/>
              <a:gd name="T35" fmla="*/ 186 h 195"/>
              <a:gd name="T36" fmla="*/ 62 w 376"/>
              <a:gd name="T37" fmla="*/ 195 h 195"/>
              <a:gd name="T38" fmla="*/ 17 w 376"/>
              <a:gd name="T39" fmla="*/ 190 h 195"/>
              <a:gd name="T40" fmla="*/ 15 w 376"/>
              <a:gd name="T41" fmla="*/ 178 h 195"/>
              <a:gd name="T42" fmla="*/ 49 w 376"/>
              <a:gd name="T43" fmla="*/ 154 h 195"/>
              <a:gd name="T44" fmla="*/ 86 w 376"/>
              <a:gd name="T45" fmla="*/ 123 h 195"/>
              <a:gd name="T46" fmla="*/ 114 w 376"/>
              <a:gd name="T47" fmla="*/ 91 h 195"/>
              <a:gd name="T48" fmla="*/ 134 w 376"/>
              <a:gd name="T49" fmla="*/ 64 h 195"/>
              <a:gd name="T50" fmla="*/ 171 w 376"/>
              <a:gd name="T51" fmla="*/ 54 h 195"/>
              <a:gd name="T52" fmla="*/ 199 w 376"/>
              <a:gd name="T53" fmla="*/ 26 h 195"/>
              <a:gd name="T54" fmla="*/ 222 w 376"/>
              <a:gd name="T55" fmla="*/ 3 h 195"/>
              <a:gd name="T56" fmla="*/ 254 w 376"/>
              <a:gd name="T57" fmla="*/ 2 h 195"/>
              <a:gd name="T58" fmla="*/ 291 w 376"/>
              <a:gd name="T59" fmla="*/ 23 h 195"/>
              <a:gd name="T60" fmla="*/ 330 w 376"/>
              <a:gd name="T61" fmla="*/ 44 h 195"/>
              <a:gd name="T62" fmla="*/ 347 w 376"/>
              <a:gd name="T63" fmla="*/ 48 h 1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76" h="195">
                <a:moveTo>
                  <a:pt x="359" y="53"/>
                </a:moveTo>
                <a:lnTo>
                  <a:pt x="364" y="61"/>
                </a:lnTo>
                <a:lnTo>
                  <a:pt x="369" y="72"/>
                </a:lnTo>
                <a:lnTo>
                  <a:pt x="370" y="77"/>
                </a:lnTo>
                <a:lnTo>
                  <a:pt x="375" y="90"/>
                </a:lnTo>
                <a:lnTo>
                  <a:pt x="376" y="93"/>
                </a:lnTo>
                <a:lnTo>
                  <a:pt x="369" y="103"/>
                </a:lnTo>
                <a:lnTo>
                  <a:pt x="356" y="112"/>
                </a:lnTo>
                <a:lnTo>
                  <a:pt x="339" y="121"/>
                </a:lnTo>
                <a:lnTo>
                  <a:pt x="315" y="134"/>
                </a:lnTo>
                <a:lnTo>
                  <a:pt x="290" y="147"/>
                </a:lnTo>
                <a:lnTo>
                  <a:pt x="268" y="158"/>
                </a:lnTo>
                <a:lnTo>
                  <a:pt x="275" y="137"/>
                </a:lnTo>
                <a:lnTo>
                  <a:pt x="278" y="126"/>
                </a:lnTo>
                <a:lnTo>
                  <a:pt x="280" y="99"/>
                </a:lnTo>
                <a:lnTo>
                  <a:pt x="282" y="90"/>
                </a:lnTo>
                <a:lnTo>
                  <a:pt x="286" y="76"/>
                </a:lnTo>
                <a:lnTo>
                  <a:pt x="290" y="67"/>
                </a:lnTo>
                <a:lnTo>
                  <a:pt x="280" y="59"/>
                </a:lnTo>
                <a:lnTo>
                  <a:pt x="275" y="70"/>
                </a:lnTo>
                <a:lnTo>
                  <a:pt x="261" y="104"/>
                </a:lnTo>
                <a:lnTo>
                  <a:pt x="248" y="143"/>
                </a:lnTo>
                <a:lnTo>
                  <a:pt x="231" y="172"/>
                </a:lnTo>
                <a:lnTo>
                  <a:pt x="223" y="179"/>
                </a:lnTo>
                <a:lnTo>
                  <a:pt x="197" y="190"/>
                </a:lnTo>
                <a:lnTo>
                  <a:pt x="183" y="191"/>
                </a:lnTo>
                <a:lnTo>
                  <a:pt x="167" y="162"/>
                </a:lnTo>
                <a:lnTo>
                  <a:pt x="171" y="142"/>
                </a:lnTo>
                <a:lnTo>
                  <a:pt x="174" y="128"/>
                </a:lnTo>
                <a:lnTo>
                  <a:pt x="172" y="98"/>
                </a:lnTo>
                <a:lnTo>
                  <a:pt x="167" y="88"/>
                </a:lnTo>
                <a:lnTo>
                  <a:pt x="155" y="99"/>
                </a:lnTo>
                <a:lnTo>
                  <a:pt x="158" y="116"/>
                </a:lnTo>
                <a:lnTo>
                  <a:pt x="146" y="145"/>
                </a:lnTo>
                <a:lnTo>
                  <a:pt x="134" y="166"/>
                </a:lnTo>
                <a:lnTo>
                  <a:pt x="116" y="186"/>
                </a:lnTo>
                <a:lnTo>
                  <a:pt x="78" y="195"/>
                </a:lnTo>
                <a:lnTo>
                  <a:pt x="62" y="195"/>
                </a:lnTo>
                <a:lnTo>
                  <a:pt x="36" y="191"/>
                </a:lnTo>
                <a:lnTo>
                  <a:pt x="17" y="190"/>
                </a:lnTo>
                <a:lnTo>
                  <a:pt x="0" y="184"/>
                </a:lnTo>
                <a:lnTo>
                  <a:pt x="15" y="178"/>
                </a:lnTo>
                <a:lnTo>
                  <a:pt x="24" y="171"/>
                </a:lnTo>
                <a:lnTo>
                  <a:pt x="49" y="154"/>
                </a:lnTo>
                <a:lnTo>
                  <a:pt x="63" y="143"/>
                </a:lnTo>
                <a:lnTo>
                  <a:pt x="86" y="123"/>
                </a:lnTo>
                <a:lnTo>
                  <a:pt x="99" y="110"/>
                </a:lnTo>
                <a:lnTo>
                  <a:pt x="114" y="91"/>
                </a:lnTo>
                <a:lnTo>
                  <a:pt x="129" y="73"/>
                </a:lnTo>
                <a:lnTo>
                  <a:pt x="134" y="64"/>
                </a:lnTo>
                <a:lnTo>
                  <a:pt x="149" y="64"/>
                </a:lnTo>
                <a:lnTo>
                  <a:pt x="171" y="54"/>
                </a:lnTo>
                <a:lnTo>
                  <a:pt x="186" y="41"/>
                </a:lnTo>
                <a:lnTo>
                  <a:pt x="199" y="26"/>
                </a:lnTo>
                <a:lnTo>
                  <a:pt x="208" y="14"/>
                </a:lnTo>
                <a:lnTo>
                  <a:pt x="222" y="3"/>
                </a:lnTo>
                <a:lnTo>
                  <a:pt x="230" y="0"/>
                </a:lnTo>
                <a:lnTo>
                  <a:pt x="254" y="2"/>
                </a:lnTo>
                <a:lnTo>
                  <a:pt x="269" y="11"/>
                </a:lnTo>
                <a:lnTo>
                  <a:pt x="291" y="23"/>
                </a:lnTo>
                <a:lnTo>
                  <a:pt x="308" y="35"/>
                </a:lnTo>
                <a:lnTo>
                  <a:pt x="330" y="44"/>
                </a:lnTo>
                <a:lnTo>
                  <a:pt x="341" y="47"/>
                </a:lnTo>
                <a:lnTo>
                  <a:pt x="347" y="48"/>
                </a:lnTo>
                <a:lnTo>
                  <a:pt x="354" y="50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5" name="Freeform 27"/>
          <p:cNvSpPr>
            <a:spLocks noChangeArrowheads="1"/>
          </p:cNvSpPr>
          <p:nvPr/>
        </p:nvSpPr>
        <p:spPr bwMode="auto">
          <a:xfrm>
            <a:off x="4586288" y="5448300"/>
            <a:ext cx="320675" cy="223838"/>
          </a:xfrm>
          <a:custGeom>
            <a:avLst/>
            <a:gdLst>
              <a:gd name="T0" fmla="*/ 190 w 202"/>
              <a:gd name="T1" fmla="*/ 122 h 141"/>
              <a:gd name="T2" fmla="*/ 161 w 202"/>
              <a:gd name="T3" fmla="*/ 139 h 141"/>
              <a:gd name="T4" fmla="*/ 175 w 202"/>
              <a:gd name="T5" fmla="*/ 89 h 141"/>
              <a:gd name="T6" fmla="*/ 154 w 202"/>
              <a:gd name="T7" fmla="*/ 95 h 141"/>
              <a:gd name="T8" fmla="*/ 133 w 202"/>
              <a:gd name="T9" fmla="*/ 122 h 141"/>
              <a:gd name="T10" fmla="*/ 115 w 202"/>
              <a:gd name="T11" fmla="*/ 138 h 141"/>
              <a:gd name="T12" fmla="*/ 104 w 202"/>
              <a:gd name="T13" fmla="*/ 141 h 141"/>
              <a:gd name="T14" fmla="*/ 96 w 202"/>
              <a:gd name="T15" fmla="*/ 140 h 141"/>
              <a:gd name="T16" fmla="*/ 95 w 202"/>
              <a:gd name="T17" fmla="*/ 140 h 141"/>
              <a:gd name="T18" fmla="*/ 95 w 202"/>
              <a:gd name="T19" fmla="*/ 139 h 141"/>
              <a:gd name="T20" fmla="*/ 144 w 202"/>
              <a:gd name="T21" fmla="*/ 63 h 141"/>
              <a:gd name="T22" fmla="*/ 115 w 202"/>
              <a:gd name="T23" fmla="*/ 57 h 141"/>
              <a:gd name="T24" fmla="*/ 112 w 202"/>
              <a:gd name="T25" fmla="*/ 60 h 141"/>
              <a:gd name="T26" fmla="*/ 111 w 202"/>
              <a:gd name="T27" fmla="*/ 60 h 141"/>
              <a:gd name="T28" fmla="*/ 106 w 202"/>
              <a:gd name="T29" fmla="*/ 76 h 141"/>
              <a:gd name="T30" fmla="*/ 94 w 202"/>
              <a:gd name="T31" fmla="*/ 94 h 141"/>
              <a:gd name="T32" fmla="*/ 56 w 202"/>
              <a:gd name="T33" fmla="*/ 127 h 141"/>
              <a:gd name="T34" fmla="*/ 0 w 202"/>
              <a:gd name="T35" fmla="*/ 128 h 141"/>
              <a:gd name="T36" fmla="*/ 132 w 202"/>
              <a:gd name="T37" fmla="*/ 0 h 141"/>
              <a:gd name="T38" fmla="*/ 144 w 202"/>
              <a:gd name="T39" fmla="*/ 12 h 141"/>
              <a:gd name="T40" fmla="*/ 156 w 202"/>
              <a:gd name="T41" fmla="*/ 27 h 141"/>
              <a:gd name="T42" fmla="*/ 166 w 202"/>
              <a:gd name="T43" fmla="*/ 43 h 141"/>
              <a:gd name="T44" fmla="*/ 176 w 202"/>
              <a:gd name="T45" fmla="*/ 62 h 141"/>
              <a:gd name="T46" fmla="*/ 185 w 202"/>
              <a:gd name="T47" fmla="*/ 78 h 141"/>
              <a:gd name="T48" fmla="*/ 189 w 202"/>
              <a:gd name="T49" fmla="*/ 85 h 141"/>
              <a:gd name="T50" fmla="*/ 202 w 202"/>
              <a:gd name="T51" fmla="*/ 100 h 141"/>
              <a:gd name="T52" fmla="*/ 202 w 202"/>
              <a:gd name="T53" fmla="*/ 112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02" h="141">
                <a:moveTo>
                  <a:pt x="190" y="122"/>
                </a:moveTo>
                <a:lnTo>
                  <a:pt x="161" y="139"/>
                </a:lnTo>
                <a:lnTo>
                  <a:pt x="175" y="89"/>
                </a:lnTo>
                <a:lnTo>
                  <a:pt x="154" y="95"/>
                </a:lnTo>
                <a:lnTo>
                  <a:pt x="133" y="122"/>
                </a:lnTo>
                <a:lnTo>
                  <a:pt x="115" y="138"/>
                </a:lnTo>
                <a:lnTo>
                  <a:pt x="104" y="141"/>
                </a:lnTo>
                <a:lnTo>
                  <a:pt x="96" y="140"/>
                </a:lnTo>
                <a:lnTo>
                  <a:pt x="95" y="140"/>
                </a:lnTo>
                <a:lnTo>
                  <a:pt x="95" y="139"/>
                </a:lnTo>
                <a:lnTo>
                  <a:pt x="144" y="63"/>
                </a:lnTo>
                <a:lnTo>
                  <a:pt x="115" y="57"/>
                </a:lnTo>
                <a:lnTo>
                  <a:pt x="112" y="60"/>
                </a:lnTo>
                <a:lnTo>
                  <a:pt x="111" y="60"/>
                </a:lnTo>
                <a:lnTo>
                  <a:pt x="106" y="76"/>
                </a:lnTo>
                <a:lnTo>
                  <a:pt x="94" y="94"/>
                </a:lnTo>
                <a:lnTo>
                  <a:pt x="56" y="127"/>
                </a:lnTo>
                <a:lnTo>
                  <a:pt x="0" y="128"/>
                </a:lnTo>
                <a:lnTo>
                  <a:pt x="132" y="0"/>
                </a:lnTo>
                <a:lnTo>
                  <a:pt x="144" y="12"/>
                </a:lnTo>
                <a:lnTo>
                  <a:pt x="156" y="27"/>
                </a:lnTo>
                <a:lnTo>
                  <a:pt x="166" y="43"/>
                </a:lnTo>
                <a:lnTo>
                  <a:pt x="176" y="62"/>
                </a:lnTo>
                <a:lnTo>
                  <a:pt x="185" y="78"/>
                </a:lnTo>
                <a:lnTo>
                  <a:pt x="189" y="85"/>
                </a:lnTo>
                <a:lnTo>
                  <a:pt x="202" y="100"/>
                </a:lnTo>
                <a:lnTo>
                  <a:pt x="202" y="112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6" name="Freeform 28"/>
          <p:cNvSpPr>
            <a:spLocks noChangeArrowheads="1"/>
          </p:cNvSpPr>
          <p:nvPr/>
        </p:nvSpPr>
        <p:spPr bwMode="auto">
          <a:xfrm>
            <a:off x="2743200" y="5467350"/>
            <a:ext cx="2000250" cy="247650"/>
          </a:xfrm>
          <a:custGeom>
            <a:avLst/>
            <a:gdLst>
              <a:gd name="T0" fmla="*/ 1091 w 1260"/>
              <a:gd name="T1" fmla="*/ 140 h 156"/>
              <a:gd name="T2" fmla="*/ 987 w 1260"/>
              <a:gd name="T3" fmla="*/ 144 h 156"/>
              <a:gd name="T4" fmla="*/ 841 w 1260"/>
              <a:gd name="T5" fmla="*/ 153 h 156"/>
              <a:gd name="T6" fmla="*/ 722 w 1260"/>
              <a:gd name="T7" fmla="*/ 156 h 156"/>
              <a:gd name="T8" fmla="*/ 642 w 1260"/>
              <a:gd name="T9" fmla="*/ 149 h 156"/>
              <a:gd name="T10" fmla="*/ 562 w 1260"/>
              <a:gd name="T11" fmla="*/ 151 h 156"/>
              <a:gd name="T12" fmla="*/ 422 w 1260"/>
              <a:gd name="T13" fmla="*/ 155 h 156"/>
              <a:gd name="T14" fmla="*/ 439 w 1260"/>
              <a:gd name="T15" fmla="*/ 156 h 156"/>
              <a:gd name="T16" fmla="*/ 440 w 1260"/>
              <a:gd name="T17" fmla="*/ 156 h 156"/>
              <a:gd name="T18" fmla="*/ 442 w 1260"/>
              <a:gd name="T19" fmla="*/ 155 h 156"/>
              <a:gd name="T20" fmla="*/ 395 w 1260"/>
              <a:gd name="T21" fmla="*/ 151 h 156"/>
              <a:gd name="T22" fmla="*/ 389 w 1260"/>
              <a:gd name="T23" fmla="*/ 151 h 156"/>
              <a:gd name="T24" fmla="*/ 386 w 1260"/>
              <a:gd name="T25" fmla="*/ 152 h 156"/>
              <a:gd name="T26" fmla="*/ 383 w 1260"/>
              <a:gd name="T27" fmla="*/ 151 h 156"/>
              <a:gd name="T28" fmla="*/ 359 w 1260"/>
              <a:gd name="T29" fmla="*/ 153 h 156"/>
              <a:gd name="T30" fmla="*/ 252 w 1260"/>
              <a:gd name="T31" fmla="*/ 156 h 156"/>
              <a:gd name="T32" fmla="*/ 190 w 1260"/>
              <a:gd name="T33" fmla="*/ 156 h 156"/>
              <a:gd name="T34" fmla="*/ 70 w 1260"/>
              <a:gd name="T35" fmla="*/ 155 h 156"/>
              <a:gd name="T36" fmla="*/ 0 w 1260"/>
              <a:gd name="T37" fmla="*/ 155 h 156"/>
              <a:gd name="T38" fmla="*/ 0 w 1260"/>
              <a:gd name="T39" fmla="*/ 151 h 156"/>
              <a:gd name="T40" fmla="*/ 1 w 1260"/>
              <a:gd name="T41" fmla="*/ 149 h 156"/>
              <a:gd name="T42" fmla="*/ 1 w 1260"/>
              <a:gd name="T43" fmla="*/ 148 h 156"/>
              <a:gd name="T44" fmla="*/ 2 w 1260"/>
              <a:gd name="T45" fmla="*/ 148 h 156"/>
              <a:gd name="T46" fmla="*/ 4 w 1260"/>
              <a:gd name="T47" fmla="*/ 148 h 156"/>
              <a:gd name="T48" fmla="*/ 5 w 1260"/>
              <a:gd name="T49" fmla="*/ 149 h 156"/>
              <a:gd name="T50" fmla="*/ 6 w 1260"/>
              <a:gd name="T51" fmla="*/ 149 h 156"/>
              <a:gd name="T52" fmla="*/ 8 w 1260"/>
              <a:gd name="T53" fmla="*/ 150 h 156"/>
              <a:gd name="T54" fmla="*/ 8 w 1260"/>
              <a:gd name="T55" fmla="*/ 151 h 156"/>
              <a:gd name="T56" fmla="*/ 10 w 1260"/>
              <a:gd name="T57" fmla="*/ 151 h 156"/>
              <a:gd name="T58" fmla="*/ 12 w 1260"/>
              <a:gd name="T59" fmla="*/ 152 h 156"/>
              <a:gd name="T60" fmla="*/ 12 w 1260"/>
              <a:gd name="T61" fmla="*/ 151 h 156"/>
              <a:gd name="T62" fmla="*/ 14 w 1260"/>
              <a:gd name="T63" fmla="*/ 151 h 156"/>
              <a:gd name="T64" fmla="*/ 15 w 1260"/>
              <a:gd name="T65" fmla="*/ 149 h 156"/>
              <a:gd name="T66" fmla="*/ 16 w 1260"/>
              <a:gd name="T67" fmla="*/ 147 h 156"/>
              <a:gd name="T68" fmla="*/ 15 w 1260"/>
              <a:gd name="T69" fmla="*/ 148 h 156"/>
              <a:gd name="T70" fmla="*/ 16 w 1260"/>
              <a:gd name="T71" fmla="*/ 149 h 156"/>
              <a:gd name="T72" fmla="*/ 16 w 1260"/>
              <a:gd name="T73" fmla="*/ 151 h 156"/>
              <a:gd name="T74" fmla="*/ 18 w 1260"/>
              <a:gd name="T75" fmla="*/ 152 h 156"/>
              <a:gd name="T76" fmla="*/ 19 w 1260"/>
              <a:gd name="T77" fmla="*/ 153 h 156"/>
              <a:gd name="T78" fmla="*/ 20 w 1260"/>
              <a:gd name="T79" fmla="*/ 153 h 156"/>
              <a:gd name="T80" fmla="*/ 20 w 1260"/>
              <a:gd name="T81" fmla="*/ 154 h 156"/>
              <a:gd name="T82" fmla="*/ 20 w 1260"/>
              <a:gd name="T83" fmla="*/ 154 h 156"/>
              <a:gd name="T84" fmla="*/ 21 w 1260"/>
              <a:gd name="T85" fmla="*/ 155 h 156"/>
              <a:gd name="T86" fmla="*/ 23 w 1260"/>
              <a:gd name="T87" fmla="*/ 156 h 156"/>
              <a:gd name="T88" fmla="*/ 24 w 1260"/>
              <a:gd name="T89" fmla="*/ 156 h 156"/>
              <a:gd name="T90" fmla="*/ 25 w 1260"/>
              <a:gd name="T91" fmla="*/ 155 h 156"/>
              <a:gd name="T92" fmla="*/ 27 w 1260"/>
              <a:gd name="T93" fmla="*/ 154 h 156"/>
              <a:gd name="T94" fmla="*/ 27 w 1260"/>
              <a:gd name="T95" fmla="*/ 153 h 156"/>
              <a:gd name="T96" fmla="*/ 27 w 1260"/>
              <a:gd name="T97" fmla="*/ 152 h 156"/>
              <a:gd name="T98" fmla="*/ 27 w 1260"/>
              <a:gd name="T99" fmla="*/ 151 h 156"/>
              <a:gd name="T100" fmla="*/ 27 w 1260"/>
              <a:gd name="T101" fmla="*/ 149 h 156"/>
              <a:gd name="T102" fmla="*/ 27 w 1260"/>
              <a:gd name="T103" fmla="*/ 148 h 156"/>
              <a:gd name="T104" fmla="*/ 28 w 1260"/>
              <a:gd name="T105" fmla="*/ 147 h 156"/>
              <a:gd name="T106" fmla="*/ 29 w 1260"/>
              <a:gd name="T107" fmla="*/ 147 h 156"/>
              <a:gd name="T108" fmla="*/ 863 w 1260"/>
              <a:gd name="T109" fmla="*/ 112 h 156"/>
              <a:gd name="T110" fmla="*/ 1114 w 1260"/>
              <a:gd name="T111" fmla="*/ 74 h 156"/>
              <a:gd name="T112" fmla="*/ 1169 w 1260"/>
              <a:gd name="T113" fmla="*/ 51 h 156"/>
              <a:gd name="T114" fmla="*/ 1193 w 1260"/>
              <a:gd name="T115" fmla="*/ 38 h 156"/>
              <a:gd name="T116" fmla="*/ 1227 w 1260"/>
              <a:gd name="T117" fmla="*/ 19 h 156"/>
              <a:gd name="T118" fmla="*/ 1132 w 1260"/>
              <a:gd name="T119" fmla="*/ 104 h 1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</a:cxnLst>
            <a:rect l="0" t="0" r="r" b="b"/>
            <a:pathLst>
              <a:path w="1260" h="156">
                <a:moveTo>
                  <a:pt x="1094" y="139"/>
                </a:moveTo>
                <a:lnTo>
                  <a:pt x="1091" y="140"/>
                </a:lnTo>
                <a:lnTo>
                  <a:pt x="1053" y="141"/>
                </a:lnTo>
                <a:lnTo>
                  <a:pt x="987" y="144"/>
                </a:lnTo>
                <a:lnTo>
                  <a:pt x="921" y="147"/>
                </a:lnTo>
                <a:lnTo>
                  <a:pt x="841" y="153"/>
                </a:lnTo>
                <a:lnTo>
                  <a:pt x="775" y="156"/>
                </a:lnTo>
                <a:lnTo>
                  <a:pt x="722" y="156"/>
                </a:lnTo>
                <a:lnTo>
                  <a:pt x="654" y="150"/>
                </a:lnTo>
                <a:lnTo>
                  <a:pt x="642" y="149"/>
                </a:lnTo>
                <a:lnTo>
                  <a:pt x="621" y="149"/>
                </a:lnTo>
                <a:lnTo>
                  <a:pt x="562" y="151"/>
                </a:lnTo>
                <a:lnTo>
                  <a:pt x="420" y="155"/>
                </a:lnTo>
                <a:lnTo>
                  <a:pt x="422" y="155"/>
                </a:lnTo>
                <a:lnTo>
                  <a:pt x="424" y="155"/>
                </a:lnTo>
                <a:lnTo>
                  <a:pt x="439" y="156"/>
                </a:lnTo>
                <a:lnTo>
                  <a:pt x="439" y="156"/>
                </a:lnTo>
                <a:lnTo>
                  <a:pt x="440" y="156"/>
                </a:lnTo>
                <a:lnTo>
                  <a:pt x="441" y="155"/>
                </a:lnTo>
                <a:lnTo>
                  <a:pt x="442" y="155"/>
                </a:lnTo>
                <a:lnTo>
                  <a:pt x="443" y="155"/>
                </a:lnTo>
                <a:lnTo>
                  <a:pt x="395" y="151"/>
                </a:lnTo>
                <a:lnTo>
                  <a:pt x="391" y="151"/>
                </a:lnTo>
                <a:lnTo>
                  <a:pt x="389" y="151"/>
                </a:lnTo>
                <a:lnTo>
                  <a:pt x="386" y="152"/>
                </a:lnTo>
                <a:lnTo>
                  <a:pt x="386" y="152"/>
                </a:lnTo>
                <a:lnTo>
                  <a:pt x="384" y="152"/>
                </a:lnTo>
                <a:lnTo>
                  <a:pt x="383" y="151"/>
                </a:lnTo>
                <a:lnTo>
                  <a:pt x="383" y="151"/>
                </a:lnTo>
                <a:lnTo>
                  <a:pt x="359" y="153"/>
                </a:lnTo>
                <a:lnTo>
                  <a:pt x="324" y="154"/>
                </a:lnTo>
                <a:lnTo>
                  <a:pt x="252" y="156"/>
                </a:lnTo>
                <a:lnTo>
                  <a:pt x="227" y="156"/>
                </a:lnTo>
                <a:lnTo>
                  <a:pt x="190" y="156"/>
                </a:lnTo>
                <a:lnTo>
                  <a:pt x="141" y="156"/>
                </a:lnTo>
                <a:lnTo>
                  <a:pt x="70" y="155"/>
                </a:lnTo>
                <a:lnTo>
                  <a:pt x="35" y="155"/>
                </a:lnTo>
                <a:lnTo>
                  <a:pt x="0" y="155"/>
                </a:lnTo>
                <a:lnTo>
                  <a:pt x="0" y="153"/>
                </a:lnTo>
                <a:lnTo>
                  <a:pt x="0" y="151"/>
                </a:lnTo>
                <a:lnTo>
                  <a:pt x="1" y="150"/>
                </a:lnTo>
                <a:lnTo>
                  <a:pt x="1" y="149"/>
                </a:lnTo>
                <a:lnTo>
                  <a:pt x="1" y="149"/>
                </a:lnTo>
                <a:lnTo>
                  <a:pt x="1" y="148"/>
                </a:lnTo>
                <a:lnTo>
                  <a:pt x="2" y="148"/>
                </a:lnTo>
                <a:lnTo>
                  <a:pt x="2" y="148"/>
                </a:lnTo>
                <a:lnTo>
                  <a:pt x="3" y="148"/>
                </a:lnTo>
                <a:lnTo>
                  <a:pt x="4" y="148"/>
                </a:lnTo>
                <a:lnTo>
                  <a:pt x="5" y="148"/>
                </a:lnTo>
                <a:lnTo>
                  <a:pt x="5" y="149"/>
                </a:lnTo>
                <a:lnTo>
                  <a:pt x="6" y="149"/>
                </a:lnTo>
                <a:lnTo>
                  <a:pt x="6" y="149"/>
                </a:lnTo>
                <a:lnTo>
                  <a:pt x="6" y="150"/>
                </a:lnTo>
                <a:lnTo>
                  <a:pt x="8" y="150"/>
                </a:lnTo>
                <a:lnTo>
                  <a:pt x="8" y="151"/>
                </a:lnTo>
                <a:lnTo>
                  <a:pt x="8" y="151"/>
                </a:lnTo>
                <a:lnTo>
                  <a:pt x="9" y="151"/>
                </a:lnTo>
                <a:lnTo>
                  <a:pt x="10" y="151"/>
                </a:lnTo>
                <a:lnTo>
                  <a:pt x="10" y="151"/>
                </a:lnTo>
                <a:lnTo>
                  <a:pt x="12" y="152"/>
                </a:lnTo>
                <a:lnTo>
                  <a:pt x="12" y="152"/>
                </a:lnTo>
                <a:lnTo>
                  <a:pt x="12" y="151"/>
                </a:lnTo>
                <a:lnTo>
                  <a:pt x="13" y="151"/>
                </a:lnTo>
                <a:lnTo>
                  <a:pt x="14" y="151"/>
                </a:lnTo>
                <a:lnTo>
                  <a:pt x="14" y="150"/>
                </a:lnTo>
                <a:lnTo>
                  <a:pt x="15" y="149"/>
                </a:lnTo>
                <a:lnTo>
                  <a:pt x="15" y="148"/>
                </a:lnTo>
                <a:lnTo>
                  <a:pt x="16" y="147"/>
                </a:lnTo>
                <a:lnTo>
                  <a:pt x="15" y="147"/>
                </a:lnTo>
                <a:lnTo>
                  <a:pt x="15" y="148"/>
                </a:lnTo>
                <a:lnTo>
                  <a:pt x="15" y="149"/>
                </a:lnTo>
                <a:lnTo>
                  <a:pt x="16" y="149"/>
                </a:lnTo>
                <a:lnTo>
                  <a:pt x="16" y="150"/>
                </a:lnTo>
                <a:lnTo>
                  <a:pt x="16" y="151"/>
                </a:lnTo>
                <a:lnTo>
                  <a:pt x="18" y="151"/>
                </a:lnTo>
                <a:lnTo>
                  <a:pt x="18" y="152"/>
                </a:lnTo>
                <a:lnTo>
                  <a:pt x="18" y="153"/>
                </a:lnTo>
                <a:lnTo>
                  <a:pt x="19" y="153"/>
                </a:lnTo>
                <a:lnTo>
                  <a:pt x="19" y="153"/>
                </a:lnTo>
                <a:lnTo>
                  <a:pt x="20" y="153"/>
                </a:lnTo>
                <a:lnTo>
                  <a:pt x="20" y="154"/>
                </a:lnTo>
                <a:lnTo>
                  <a:pt x="20" y="154"/>
                </a:lnTo>
                <a:lnTo>
                  <a:pt x="20" y="154"/>
                </a:lnTo>
                <a:lnTo>
                  <a:pt x="20" y="154"/>
                </a:lnTo>
                <a:lnTo>
                  <a:pt x="20" y="155"/>
                </a:lnTo>
                <a:lnTo>
                  <a:pt x="21" y="155"/>
                </a:lnTo>
                <a:lnTo>
                  <a:pt x="22" y="156"/>
                </a:lnTo>
                <a:lnTo>
                  <a:pt x="23" y="156"/>
                </a:lnTo>
                <a:lnTo>
                  <a:pt x="23" y="156"/>
                </a:lnTo>
                <a:lnTo>
                  <a:pt x="24" y="156"/>
                </a:lnTo>
                <a:lnTo>
                  <a:pt x="25" y="155"/>
                </a:lnTo>
                <a:lnTo>
                  <a:pt x="25" y="155"/>
                </a:lnTo>
                <a:lnTo>
                  <a:pt x="27" y="155"/>
                </a:lnTo>
                <a:lnTo>
                  <a:pt x="27" y="154"/>
                </a:lnTo>
                <a:lnTo>
                  <a:pt x="27" y="154"/>
                </a:lnTo>
                <a:lnTo>
                  <a:pt x="27" y="153"/>
                </a:lnTo>
                <a:lnTo>
                  <a:pt x="27" y="153"/>
                </a:lnTo>
                <a:lnTo>
                  <a:pt x="27" y="152"/>
                </a:lnTo>
                <a:lnTo>
                  <a:pt x="27" y="151"/>
                </a:lnTo>
                <a:lnTo>
                  <a:pt x="27" y="151"/>
                </a:lnTo>
                <a:lnTo>
                  <a:pt x="27" y="150"/>
                </a:lnTo>
                <a:lnTo>
                  <a:pt x="27" y="149"/>
                </a:lnTo>
                <a:lnTo>
                  <a:pt x="27" y="149"/>
                </a:lnTo>
                <a:lnTo>
                  <a:pt x="27" y="148"/>
                </a:lnTo>
                <a:lnTo>
                  <a:pt x="27" y="147"/>
                </a:lnTo>
                <a:lnTo>
                  <a:pt x="28" y="147"/>
                </a:lnTo>
                <a:lnTo>
                  <a:pt x="29" y="147"/>
                </a:lnTo>
                <a:lnTo>
                  <a:pt x="29" y="147"/>
                </a:lnTo>
                <a:lnTo>
                  <a:pt x="30" y="147"/>
                </a:lnTo>
                <a:lnTo>
                  <a:pt x="863" y="112"/>
                </a:lnTo>
                <a:lnTo>
                  <a:pt x="1080" y="84"/>
                </a:lnTo>
                <a:lnTo>
                  <a:pt x="1114" y="74"/>
                </a:lnTo>
                <a:lnTo>
                  <a:pt x="1169" y="53"/>
                </a:lnTo>
                <a:lnTo>
                  <a:pt x="1169" y="51"/>
                </a:lnTo>
                <a:lnTo>
                  <a:pt x="1169" y="48"/>
                </a:lnTo>
                <a:lnTo>
                  <a:pt x="1193" y="38"/>
                </a:lnTo>
                <a:lnTo>
                  <a:pt x="1218" y="24"/>
                </a:lnTo>
                <a:lnTo>
                  <a:pt x="1227" y="19"/>
                </a:lnTo>
                <a:lnTo>
                  <a:pt x="1260" y="0"/>
                </a:lnTo>
                <a:lnTo>
                  <a:pt x="1132" y="104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7" name="Freeform 29"/>
          <p:cNvSpPr>
            <a:spLocks noChangeArrowheads="1"/>
          </p:cNvSpPr>
          <p:nvPr/>
        </p:nvSpPr>
        <p:spPr bwMode="auto">
          <a:xfrm>
            <a:off x="2606675" y="5530850"/>
            <a:ext cx="52388" cy="165100"/>
          </a:xfrm>
          <a:custGeom>
            <a:avLst/>
            <a:gdLst>
              <a:gd name="T0" fmla="*/ 28 w 33"/>
              <a:gd name="T1" fmla="*/ 39 h 104"/>
              <a:gd name="T2" fmla="*/ 27 w 33"/>
              <a:gd name="T3" fmla="*/ 42 h 104"/>
              <a:gd name="T4" fmla="*/ 25 w 33"/>
              <a:gd name="T5" fmla="*/ 45 h 104"/>
              <a:gd name="T6" fmla="*/ 24 w 33"/>
              <a:gd name="T7" fmla="*/ 48 h 104"/>
              <a:gd name="T8" fmla="*/ 24 w 33"/>
              <a:gd name="T9" fmla="*/ 52 h 104"/>
              <a:gd name="T10" fmla="*/ 22 w 33"/>
              <a:gd name="T11" fmla="*/ 54 h 104"/>
              <a:gd name="T12" fmla="*/ 22 w 33"/>
              <a:gd name="T13" fmla="*/ 57 h 104"/>
              <a:gd name="T14" fmla="*/ 24 w 33"/>
              <a:gd name="T15" fmla="*/ 59 h 104"/>
              <a:gd name="T16" fmla="*/ 26 w 33"/>
              <a:gd name="T17" fmla="*/ 61 h 104"/>
              <a:gd name="T18" fmla="*/ 30 w 33"/>
              <a:gd name="T19" fmla="*/ 63 h 104"/>
              <a:gd name="T20" fmla="*/ 32 w 33"/>
              <a:gd name="T21" fmla="*/ 64 h 104"/>
              <a:gd name="T22" fmla="*/ 31 w 33"/>
              <a:gd name="T23" fmla="*/ 68 h 104"/>
              <a:gd name="T24" fmla="*/ 30 w 33"/>
              <a:gd name="T25" fmla="*/ 71 h 104"/>
              <a:gd name="T26" fmla="*/ 30 w 33"/>
              <a:gd name="T27" fmla="*/ 75 h 104"/>
              <a:gd name="T28" fmla="*/ 29 w 33"/>
              <a:gd name="T29" fmla="*/ 78 h 104"/>
              <a:gd name="T30" fmla="*/ 29 w 33"/>
              <a:gd name="T31" fmla="*/ 82 h 104"/>
              <a:gd name="T32" fmla="*/ 29 w 33"/>
              <a:gd name="T33" fmla="*/ 87 h 104"/>
              <a:gd name="T34" fmla="*/ 30 w 33"/>
              <a:gd name="T35" fmla="*/ 90 h 104"/>
              <a:gd name="T36" fmla="*/ 30 w 33"/>
              <a:gd name="T37" fmla="*/ 94 h 104"/>
              <a:gd name="T38" fmla="*/ 30 w 33"/>
              <a:gd name="T39" fmla="*/ 99 h 104"/>
              <a:gd name="T40" fmla="*/ 30 w 33"/>
              <a:gd name="T41" fmla="*/ 102 h 104"/>
              <a:gd name="T42" fmla="*/ 27 w 33"/>
              <a:gd name="T43" fmla="*/ 104 h 104"/>
              <a:gd name="T44" fmla="*/ 24 w 33"/>
              <a:gd name="T45" fmla="*/ 104 h 104"/>
              <a:gd name="T46" fmla="*/ 20 w 33"/>
              <a:gd name="T47" fmla="*/ 104 h 104"/>
              <a:gd name="T48" fmla="*/ 17 w 33"/>
              <a:gd name="T49" fmla="*/ 104 h 104"/>
              <a:gd name="T50" fmla="*/ 13 w 33"/>
              <a:gd name="T51" fmla="*/ 103 h 104"/>
              <a:gd name="T52" fmla="*/ 10 w 33"/>
              <a:gd name="T53" fmla="*/ 102 h 104"/>
              <a:gd name="T54" fmla="*/ 7 w 33"/>
              <a:gd name="T55" fmla="*/ 102 h 104"/>
              <a:gd name="T56" fmla="*/ 4 w 33"/>
              <a:gd name="T57" fmla="*/ 100 h 104"/>
              <a:gd name="T58" fmla="*/ 2 w 33"/>
              <a:gd name="T59" fmla="*/ 98 h 104"/>
              <a:gd name="T60" fmla="*/ 1 w 33"/>
              <a:gd name="T61" fmla="*/ 95 h 104"/>
              <a:gd name="T62" fmla="*/ 0 w 33"/>
              <a:gd name="T63" fmla="*/ 91 h 104"/>
              <a:gd name="T64" fmla="*/ 0 w 33"/>
              <a:gd name="T65" fmla="*/ 82 h 104"/>
              <a:gd name="T66" fmla="*/ 0 w 33"/>
              <a:gd name="T67" fmla="*/ 73 h 104"/>
              <a:gd name="T68" fmla="*/ 0 w 33"/>
              <a:gd name="T69" fmla="*/ 64 h 104"/>
              <a:gd name="T70" fmla="*/ 1 w 33"/>
              <a:gd name="T71" fmla="*/ 54 h 104"/>
              <a:gd name="T72" fmla="*/ 2 w 33"/>
              <a:gd name="T73" fmla="*/ 46 h 104"/>
              <a:gd name="T74" fmla="*/ 4 w 33"/>
              <a:gd name="T75" fmla="*/ 38 h 104"/>
              <a:gd name="T76" fmla="*/ 5 w 33"/>
              <a:gd name="T77" fmla="*/ 29 h 104"/>
              <a:gd name="T78" fmla="*/ 5 w 33"/>
              <a:gd name="T79" fmla="*/ 22 h 104"/>
              <a:gd name="T80" fmla="*/ 5 w 33"/>
              <a:gd name="T81" fmla="*/ 13 h 104"/>
              <a:gd name="T82" fmla="*/ 5 w 33"/>
              <a:gd name="T83" fmla="*/ 5 h 104"/>
              <a:gd name="T84" fmla="*/ 7 w 33"/>
              <a:gd name="T85" fmla="*/ 1 h 104"/>
              <a:gd name="T86" fmla="*/ 12 w 33"/>
              <a:gd name="T87" fmla="*/ 1 h 104"/>
              <a:gd name="T88" fmla="*/ 17 w 33"/>
              <a:gd name="T89" fmla="*/ 2 h 104"/>
              <a:gd name="T90" fmla="*/ 20 w 33"/>
              <a:gd name="T91" fmla="*/ 5 h 104"/>
              <a:gd name="T92" fmla="*/ 25 w 33"/>
              <a:gd name="T93" fmla="*/ 8 h 104"/>
              <a:gd name="T94" fmla="*/ 28 w 33"/>
              <a:gd name="T95" fmla="*/ 11 h 104"/>
              <a:gd name="T96" fmla="*/ 31 w 33"/>
              <a:gd name="T97" fmla="*/ 15 h 104"/>
              <a:gd name="T98" fmla="*/ 32 w 33"/>
              <a:gd name="T99" fmla="*/ 20 h 104"/>
              <a:gd name="T100" fmla="*/ 32 w 33"/>
              <a:gd name="T101" fmla="*/ 24 h 104"/>
              <a:gd name="T102" fmla="*/ 32 w 33"/>
              <a:gd name="T103" fmla="*/ 28 h 104"/>
              <a:gd name="T104" fmla="*/ 30 w 33"/>
              <a:gd name="T105" fmla="*/ 34 h 1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</a:cxnLst>
            <a:rect l="0" t="0" r="r" b="b"/>
            <a:pathLst>
              <a:path w="33" h="104">
                <a:moveTo>
                  <a:pt x="29" y="37"/>
                </a:moveTo>
                <a:lnTo>
                  <a:pt x="29" y="38"/>
                </a:lnTo>
                <a:lnTo>
                  <a:pt x="28" y="39"/>
                </a:lnTo>
                <a:lnTo>
                  <a:pt x="28" y="40"/>
                </a:lnTo>
                <a:lnTo>
                  <a:pt x="27" y="40"/>
                </a:lnTo>
                <a:lnTo>
                  <a:pt x="27" y="42"/>
                </a:lnTo>
                <a:lnTo>
                  <a:pt x="26" y="42"/>
                </a:lnTo>
                <a:lnTo>
                  <a:pt x="26" y="43"/>
                </a:lnTo>
                <a:lnTo>
                  <a:pt x="25" y="45"/>
                </a:lnTo>
                <a:lnTo>
                  <a:pt x="25" y="46"/>
                </a:lnTo>
                <a:lnTo>
                  <a:pt x="24" y="47"/>
                </a:lnTo>
                <a:lnTo>
                  <a:pt x="24" y="48"/>
                </a:lnTo>
                <a:lnTo>
                  <a:pt x="24" y="49"/>
                </a:lnTo>
                <a:lnTo>
                  <a:pt x="24" y="51"/>
                </a:lnTo>
                <a:lnTo>
                  <a:pt x="24" y="52"/>
                </a:lnTo>
                <a:lnTo>
                  <a:pt x="22" y="52"/>
                </a:lnTo>
                <a:lnTo>
                  <a:pt x="22" y="53"/>
                </a:lnTo>
                <a:lnTo>
                  <a:pt x="22" y="54"/>
                </a:lnTo>
                <a:lnTo>
                  <a:pt x="21" y="54"/>
                </a:lnTo>
                <a:lnTo>
                  <a:pt x="22" y="56"/>
                </a:lnTo>
                <a:lnTo>
                  <a:pt x="22" y="57"/>
                </a:lnTo>
                <a:lnTo>
                  <a:pt x="22" y="58"/>
                </a:lnTo>
                <a:lnTo>
                  <a:pt x="24" y="59"/>
                </a:lnTo>
                <a:lnTo>
                  <a:pt x="24" y="59"/>
                </a:lnTo>
                <a:lnTo>
                  <a:pt x="24" y="60"/>
                </a:lnTo>
                <a:lnTo>
                  <a:pt x="25" y="60"/>
                </a:lnTo>
                <a:lnTo>
                  <a:pt x="26" y="61"/>
                </a:lnTo>
                <a:lnTo>
                  <a:pt x="27" y="61"/>
                </a:lnTo>
                <a:lnTo>
                  <a:pt x="28" y="63"/>
                </a:lnTo>
                <a:lnTo>
                  <a:pt x="30" y="63"/>
                </a:lnTo>
                <a:lnTo>
                  <a:pt x="31" y="63"/>
                </a:lnTo>
                <a:lnTo>
                  <a:pt x="33" y="63"/>
                </a:lnTo>
                <a:lnTo>
                  <a:pt x="32" y="64"/>
                </a:lnTo>
                <a:lnTo>
                  <a:pt x="32" y="66"/>
                </a:lnTo>
                <a:lnTo>
                  <a:pt x="31" y="66"/>
                </a:lnTo>
                <a:lnTo>
                  <a:pt x="31" y="68"/>
                </a:lnTo>
                <a:lnTo>
                  <a:pt x="31" y="69"/>
                </a:lnTo>
                <a:lnTo>
                  <a:pt x="30" y="70"/>
                </a:lnTo>
                <a:lnTo>
                  <a:pt x="30" y="71"/>
                </a:lnTo>
                <a:lnTo>
                  <a:pt x="30" y="72"/>
                </a:lnTo>
                <a:lnTo>
                  <a:pt x="30" y="73"/>
                </a:lnTo>
                <a:lnTo>
                  <a:pt x="30" y="75"/>
                </a:lnTo>
                <a:lnTo>
                  <a:pt x="30" y="76"/>
                </a:lnTo>
                <a:lnTo>
                  <a:pt x="29" y="78"/>
                </a:lnTo>
                <a:lnTo>
                  <a:pt x="29" y="78"/>
                </a:lnTo>
                <a:lnTo>
                  <a:pt x="29" y="80"/>
                </a:lnTo>
                <a:lnTo>
                  <a:pt x="29" y="82"/>
                </a:lnTo>
                <a:lnTo>
                  <a:pt x="29" y="82"/>
                </a:lnTo>
                <a:lnTo>
                  <a:pt x="29" y="83"/>
                </a:lnTo>
                <a:lnTo>
                  <a:pt x="29" y="85"/>
                </a:lnTo>
                <a:lnTo>
                  <a:pt x="29" y="87"/>
                </a:lnTo>
                <a:lnTo>
                  <a:pt x="30" y="88"/>
                </a:lnTo>
                <a:lnTo>
                  <a:pt x="30" y="89"/>
                </a:lnTo>
                <a:lnTo>
                  <a:pt x="30" y="90"/>
                </a:lnTo>
                <a:lnTo>
                  <a:pt x="30" y="92"/>
                </a:lnTo>
                <a:lnTo>
                  <a:pt x="30" y="92"/>
                </a:lnTo>
                <a:lnTo>
                  <a:pt x="30" y="94"/>
                </a:lnTo>
                <a:lnTo>
                  <a:pt x="30" y="95"/>
                </a:lnTo>
                <a:lnTo>
                  <a:pt x="30" y="97"/>
                </a:lnTo>
                <a:lnTo>
                  <a:pt x="30" y="99"/>
                </a:lnTo>
                <a:lnTo>
                  <a:pt x="30" y="99"/>
                </a:lnTo>
                <a:lnTo>
                  <a:pt x="30" y="101"/>
                </a:lnTo>
                <a:lnTo>
                  <a:pt x="30" y="102"/>
                </a:lnTo>
                <a:lnTo>
                  <a:pt x="30" y="103"/>
                </a:lnTo>
                <a:lnTo>
                  <a:pt x="28" y="104"/>
                </a:lnTo>
                <a:lnTo>
                  <a:pt x="27" y="104"/>
                </a:lnTo>
                <a:lnTo>
                  <a:pt x="25" y="104"/>
                </a:lnTo>
                <a:lnTo>
                  <a:pt x="24" y="104"/>
                </a:lnTo>
                <a:lnTo>
                  <a:pt x="24" y="104"/>
                </a:lnTo>
                <a:lnTo>
                  <a:pt x="22" y="104"/>
                </a:lnTo>
                <a:lnTo>
                  <a:pt x="20" y="104"/>
                </a:lnTo>
                <a:lnTo>
                  <a:pt x="20" y="104"/>
                </a:lnTo>
                <a:lnTo>
                  <a:pt x="19" y="104"/>
                </a:lnTo>
                <a:lnTo>
                  <a:pt x="18" y="104"/>
                </a:lnTo>
                <a:lnTo>
                  <a:pt x="17" y="104"/>
                </a:lnTo>
                <a:lnTo>
                  <a:pt x="15" y="103"/>
                </a:lnTo>
                <a:lnTo>
                  <a:pt x="14" y="103"/>
                </a:lnTo>
                <a:lnTo>
                  <a:pt x="13" y="103"/>
                </a:lnTo>
                <a:lnTo>
                  <a:pt x="12" y="103"/>
                </a:lnTo>
                <a:lnTo>
                  <a:pt x="11" y="102"/>
                </a:lnTo>
                <a:lnTo>
                  <a:pt x="10" y="102"/>
                </a:lnTo>
                <a:lnTo>
                  <a:pt x="8" y="102"/>
                </a:lnTo>
                <a:lnTo>
                  <a:pt x="7" y="102"/>
                </a:lnTo>
                <a:lnTo>
                  <a:pt x="7" y="102"/>
                </a:lnTo>
                <a:lnTo>
                  <a:pt x="6" y="102"/>
                </a:lnTo>
                <a:lnTo>
                  <a:pt x="5" y="101"/>
                </a:lnTo>
                <a:lnTo>
                  <a:pt x="4" y="100"/>
                </a:lnTo>
                <a:lnTo>
                  <a:pt x="4" y="99"/>
                </a:lnTo>
                <a:lnTo>
                  <a:pt x="3" y="99"/>
                </a:lnTo>
                <a:lnTo>
                  <a:pt x="2" y="98"/>
                </a:lnTo>
                <a:lnTo>
                  <a:pt x="1" y="97"/>
                </a:lnTo>
                <a:lnTo>
                  <a:pt x="1" y="95"/>
                </a:lnTo>
                <a:lnTo>
                  <a:pt x="1" y="95"/>
                </a:lnTo>
                <a:lnTo>
                  <a:pt x="0" y="94"/>
                </a:lnTo>
                <a:lnTo>
                  <a:pt x="0" y="92"/>
                </a:lnTo>
                <a:lnTo>
                  <a:pt x="0" y="91"/>
                </a:lnTo>
                <a:lnTo>
                  <a:pt x="0" y="88"/>
                </a:lnTo>
                <a:lnTo>
                  <a:pt x="0" y="85"/>
                </a:lnTo>
                <a:lnTo>
                  <a:pt x="0" y="82"/>
                </a:lnTo>
                <a:lnTo>
                  <a:pt x="0" y="79"/>
                </a:lnTo>
                <a:lnTo>
                  <a:pt x="0" y="76"/>
                </a:lnTo>
                <a:lnTo>
                  <a:pt x="0" y="73"/>
                </a:lnTo>
                <a:lnTo>
                  <a:pt x="0" y="70"/>
                </a:lnTo>
                <a:lnTo>
                  <a:pt x="0" y="67"/>
                </a:lnTo>
                <a:lnTo>
                  <a:pt x="0" y="64"/>
                </a:lnTo>
                <a:lnTo>
                  <a:pt x="0" y="61"/>
                </a:lnTo>
                <a:lnTo>
                  <a:pt x="0" y="58"/>
                </a:lnTo>
                <a:lnTo>
                  <a:pt x="1" y="54"/>
                </a:lnTo>
                <a:lnTo>
                  <a:pt x="1" y="52"/>
                </a:lnTo>
                <a:lnTo>
                  <a:pt x="1" y="49"/>
                </a:lnTo>
                <a:lnTo>
                  <a:pt x="2" y="46"/>
                </a:lnTo>
                <a:lnTo>
                  <a:pt x="2" y="43"/>
                </a:lnTo>
                <a:lnTo>
                  <a:pt x="3" y="40"/>
                </a:lnTo>
                <a:lnTo>
                  <a:pt x="4" y="38"/>
                </a:lnTo>
                <a:lnTo>
                  <a:pt x="4" y="35"/>
                </a:lnTo>
                <a:lnTo>
                  <a:pt x="4" y="33"/>
                </a:lnTo>
                <a:lnTo>
                  <a:pt x="5" y="29"/>
                </a:lnTo>
                <a:lnTo>
                  <a:pt x="5" y="27"/>
                </a:lnTo>
                <a:lnTo>
                  <a:pt x="5" y="24"/>
                </a:lnTo>
                <a:lnTo>
                  <a:pt x="5" y="22"/>
                </a:lnTo>
                <a:lnTo>
                  <a:pt x="5" y="19"/>
                </a:lnTo>
                <a:lnTo>
                  <a:pt x="5" y="16"/>
                </a:lnTo>
                <a:lnTo>
                  <a:pt x="5" y="13"/>
                </a:lnTo>
                <a:lnTo>
                  <a:pt x="5" y="11"/>
                </a:lnTo>
                <a:lnTo>
                  <a:pt x="5" y="8"/>
                </a:lnTo>
                <a:lnTo>
                  <a:pt x="5" y="5"/>
                </a:lnTo>
                <a:lnTo>
                  <a:pt x="5" y="3"/>
                </a:lnTo>
                <a:lnTo>
                  <a:pt x="5" y="0"/>
                </a:lnTo>
                <a:lnTo>
                  <a:pt x="7" y="1"/>
                </a:lnTo>
                <a:lnTo>
                  <a:pt x="8" y="1"/>
                </a:lnTo>
                <a:lnTo>
                  <a:pt x="10" y="1"/>
                </a:lnTo>
                <a:lnTo>
                  <a:pt x="12" y="1"/>
                </a:lnTo>
                <a:lnTo>
                  <a:pt x="13" y="2"/>
                </a:lnTo>
                <a:lnTo>
                  <a:pt x="15" y="2"/>
                </a:lnTo>
                <a:lnTo>
                  <a:pt x="17" y="2"/>
                </a:lnTo>
                <a:lnTo>
                  <a:pt x="18" y="3"/>
                </a:lnTo>
                <a:lnTo>
                  <a:pt x="19" y="4"/>
                </a:lnTo>
                <a:lnTo>
                  <a:pt x="20" y="5"/>
                </a:lnTo>
                <a:lnTo>
                  <a:pt x="22" y="5"/>
                </a:lnTo>
                <a:lnTo>
                  <a:pt x="24" y="8"/>
                </a:lnTo>
                <a:lnTo>
                  <a:pt x="25" y="8"/>
                </a:lnTo>
                <a:lnTo>
                  <a:pt x="26" y="9"/>
                </a:lnTo>
                <a:lnTo>
                  <a:pt x="27" y="10"/>
                </a:lnTo>
                <a:lnTo>
                  <a:pt x="28" y="11"/>
                </a:lnTo>
                <a:lnTo>
                  <a:pt x="30" y="13"/>
                </a:lnTo>
                <a:lnTo>
                  <a:pt x="30" y="14"/>
                </a:lnTo>
                <a:lnTo>
                  <a:pt x="31" y="15"/>
                </a:lnTo>
                <a:lnTo>
                  <a:pt x="31" y="16"/>
                </a:lnTo>
                <a:lnTo>
                  <a:pt x="32" y="18"/>
                </a:lnTo>
                <a:lnTo>
                  <a:pt x="32" y="20"/>
                </a:lnTo>
                <a:lnTo>
                  <a:pt x="32" y="22"/>
                </a:lnTo>
                <a:lnTo>
                  <a:pt x="32" y="22"/>
                </a:lnTo>
                <a:lnTo>
                  <a:pt x="32" y="24"/>
                </a:lnTo>
                <a:lnTo>
                  <a:pt x="32" y="26"/>
                </a:lnTo>
                <a:lnTo>
                  <a:pt x="32" y="28"/>
                </a:lnTo>
                <a:lnTo>
                  <a:pt x="32" y="28"/>
                </a:lnTo>
                <a:lnTo>
                  <a:pt x="31" y="30"/>
                </a:lnTo>
                <a:lnTo>
                  <a:pt x="31" y="33"/>
                </a:lnTo>
                <a:lnTo>
                  <a:pt x="30" y="34"/>
                </a:lnTo>
                <a:lnTo>
                  <a:pt x="30" y="35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8" name="Freeform 30"/>
          <p:cNvSpPr>
            <a:spLocks/>
          </p:cNvSpPr>
          <p:nvPr/>
        </p:nvSpPr>
        <p:spPr bwMode="auto">
          <a:xfrm>
            <a:off x="2574925" y="5548313"/>
            <a:ext cx="6350" cy="82550"/>
          </a:xfrm>
          <a:custGeom>
            <a:avLst/>
            <a:gdLst>
              <a:gd name="T0" fmla="*/ 0 w 4"/>
              <a:gd name="T1" fmla="*/ 52 h 52"/>
              <a:gd name="T2" fmla="*/ 0 w 4"/>
              <a:gd name="T3" fmla="*/ 50 h 52"/>
              <a:gd name="T4" fmla="*/ 0 w 4"/>
              <a:gd name="T5" fmla="*/ 49 h 52"/>
              <a:gd name="T6" fmla="*/ 0 w 4"/>
              <a:gd name="T7" fmla="*/ 48 h 52"/>
              <a:gd name="T8" fmla="*/ 0 w 4"/>
              <a:gd name="T9" fmla="*/ 47 h 52"/>
              <a:gd name="T10" fmla="*/ 0 w 4"/>
              <a:gd name="T11" fmla="*/ 45 h 52"/>
              <a:gd name="T12" fmla="*/ 0 w 4"/>
              <a:gd name="T13" fmla="*/ 43 h 52"/>
              <a:gd name="T14" fmla="*/ 0 w 4"/>
              <a:gd name="T15" fmla="*/ 42 h 52"/>
              <a:gd name="T16" fmla="*/ 0 w 4"/>
              <a:gd name="T17" fmla="*/ 41 h 52"/>
              <a:gd name="T18" fmla="*/ 0 w 4"/>
              <a:gd name="T19" fmla="*/ 40 h 52"/>
              <a:gd name="T20" fmla="*/ 0 w 4"/>
              <a:gd name="T21" fmla="*/ 38 h 52"/>
              <a:gd name="T22" fmla="*/ 0 w 4"/>
              <a:gd name="T23" fmla="*/ 36 h 52"/>
              <a:gd name="T24" fmla="*/ 0 w 4"/>
              <a:gd name="T25" fmla="*/ 35 h 52"/>
              <a:gd name="T26" fmla="*/ 0 w 4"/>
              <a:gd name="T27" fmla="*/ 32 h 52"/>
              <a:gd name="T28" fmla="*/ 0 w 4"/>
              <a:gd name="T29" fmla="*/ 31 h 52"/>
              <a:gd name="T30" fmla="*/ 0 w 4"/>
              <a:gd name="T31" fmla="*/ 29 h 52"/>
              <a:gd name="T32" fmla="*/ 0 w 4"/>
              <a:gd name="T33" fmla="*/ 28 h 52"/>
              <a:gd name="T34" fmla="*/ 0 w 4"/>
              <a:gd name="T35" fmla="*/ 26 h 52"/>
              <a:gd name="T36" fmla="*/ 0 w 4"/>
              <a:gd name="T37" fmla="*/ 24 h 52"/>
              <a:gd name="T38" fmla="*/ 0 w 4"/>
              <a:gd name="T39" fmla="*/ 23 h 52"/>
              <a:gd name="T40" fmla="*/ 0 w 4"/>
              <a:gd name="T41" fmla="*/ 21 h 52"/>
              <a:gd name="T42" fmla="*/ 0 w 4"/>
              <a:gd name="T43" fmla="*/ 18 h 52"/>
              <a:gd name="T44" fmla="*/ 0 w 4"/>
              <a:gd name="T45" fmla="*/ 17 h 52"/>
              <a:gd name="T46" fmla="*/ 0 w 4"/>
              <a:gd name="T47" fmla="*/ 15 h 52"/>
              <a:gd name="T48" fmla="*/ 0 w 4"/>
              <a:gd name="T49" fmla="*/ 14 h 52"/>
              <a:gd name="T50" fmla="*/ 0 w 4"/>
              <a:gd name="T51" fmla="*/ 12 h 52"/>
              <a:gd name="T52" fmla="*/ 1 w 4"/>
              <a:gd name="T53" fmla="*/ 11 h 52"/>
              <a:gd name="T54" fmla="*/ 1 w 4"/>
              <a:gd name="T55" fmla="*/ 9 h 52"/>
              <a:gd name="T56" fmla="*/ 1 w 4"/>
              <a:gd name="T57" fmla="*/ 7 h 52"/>
              <a:gd name="T58" fmla="*/ 2 w 4"/>
              <a:gd name="T59" fmla="*/ 5 h 52"/>
              <a:gd name="T60" fmla="*/ 2 w 4"/>
              <a:gd name="T61" fmla="*/ 4 h 52"/>
              <a:gd name="T62" fmla="*/ 3 w 4"/>
              <a:gd name="T63" fmla="*/ 3 h 52"/>
              <a:gd name="T64" fmla="*/ 4 w 4"/>
              <a:gd name="T65" fmla="*/ 0 h 52"/>
              <a:gd name="T66" fmla="*/ 0 w 4"/>
              <a:gd name="T67" fmla="*/ 52 h 5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4" h="52">
                <a:moveTo>
                  <a:pt x="0" y="52"/>
                </a:moveTo>
                <a:lnTo>
                  <a:pt x="0" y="50"/>
                </a:lnTo>
                <a:lnTo>
                  <a:pt x="0" y="49"/>
                </a:lnTo>
                <a:lnTo>
                  <a:pt x="0" y="48"/>
                </a:lnTo>
                <a:lnTo>
                  <a:pt x="0" y="47"/>
                </a:lnTo>
                <a:lnTo>
                  <a:pt x="0" y="45"/>
                </a:lnTo>
                <a:lnTo>
                  <a:pt x="0" y="43"/>
                </a:lnTo>
                <a:lnTo>
                  <a:pt x="0" y="42"/>
                </a:lnTo>
                <a:lnTo>
                  <a:pt x="0" y="41"/>
                </a:lnTo>
                <a:lnTo>
                  <a:pt x="0" y="40"/>
                </a:lnTo>
                <a:lnTo>
                  <a:pt x="0" y="38"/>
                </a:lnTo>
                <a:lnTo>
                  <a:pt x="0" y="36"/>
                </a:lnTo>
                <a:lnTo>
                  <a:pt x="0" y="35"/>
                </a:lnTo>
                <a:lnTo>
                  <a:pt x="0" y="32"/>
                </a:lnTo>
                <a:lnTo>
                  <a:pt x="0" y="31"/>
                </a:lnTo>
                <a:lnTo>
                  <a:pt x="0" y="29"/>
                </a:lnTo>
                <a:lnTo>
                  <a:pt x="0" y="28"/>
                </a:lnTo>
                <a:lnTo>
                  <a:pt x="0" y="26"/>
                </a:lnTo>
                <a:lnTo>
                  <a:pt x="0" y="24"/>
                </a:lnTo>
                <a:lnTo>
                  <a:pt x="0" y="23"/>
                </a:lnTo>
                <a:lnTo>
                  <a:pt x="0" y="21"/>
                </a:lnTo>
                <a:lnTo>
                  <a:pt x="0" y="18"/>
                </a:lnTo>
                <a:lnTo>
                  <a:pt x="0" y="17"/>
                </a:lnTo>
                <a:lnTo>
                  <a:pt x="0" y="15"/>
                </a:lnTo>
                <a:lnTo>
                  <a:pt x="0" y="14"/>
                </a:lnTo>
                <a:lnTo>
                  <a:pt x="0" y="12"/>
                </a:lnTo>
                <a:lnTo>
                  <a:pt x="1" y="11"/>
                </a:lnTo>
                <a:lnTo>
                  <a:pt x="1" y="9"/>
                </a:lnTo>
                <a:lnTo>
                  <a:pt x="1" y="7"/>
                </a:lnTo>
                <a:lnTo>
                  <a:pt x="2" y="5"/>
                </a:lnTo>
                <a:lnTo>
                  <a:pt x="2" y="4"/>
                </a:lnTo>
                <a:lnTo>
                  <a:pt x="3" y="3"/>
                </a:lnTo>
                <a:lnTo>
                  <a:pt x="4" y="0"/>
                </a:lnTo>
                <a:lnTo>
                  <a:pt x="0" y="52"/>
                </a:ln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9" name="Freeform 31"/>
          <p:cNvSpPr>
            <a:spLocks/>
          </p:cNvSpPr>
          <p:nvPr/>
        </p:nvSpPr>
        <p:spPr bwMode="auto">
          <a:xfrm>
            <a:off x="1590675" y="2809875"/>
            <a:ext cx="219075" cy="252413"/>
          </a:xfrm>
          <a:custGeom>
            <a:avLst/>
            <a:gdLst>
              <a:gd name="T0" fmla="*/ 0 w 138"/>
              <a:gd name="T1" fmla="*/ 0 h 159"/>
              <a:gd name="T2" fmla="*/ 138 w 138"/>
              <a:gd name="T3" fmla="*/ 49 h 159"/>
              <a:gd name="T4" fmla="*/ 50 w 138"/>
              <a:gd name="T5" fmla="*/ 159 h 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38" h="159">
                <a:moveTo>
                  <a:pt x="0" y="0"/>
                </a:moveTo>
                <a:lnTo>
                  <a:pt x="138" y="49"/>
                </a:lnTo>
                <a:lnTo>
                  <a:pt x="50" y="159"/>
                </a:ln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0" name="Freeform 32"/>
          <p:cNvSpPr>
            <a:spLocks/>
          </p:cNvSpPr>
          <p:nvPr/>
        </p:nvSpPr>
        <p:spPr bwMode="auto">
          <a:xfrm>
            <a:off x="3355975" y="2435225"/>
            <a:ext cx="260350" cy="354013"/>
          </a:xfrm>
          <a:custGeom>
            <a:avLst/>
            <a:gdLst>
              <a:gd name="T0" fmla="*/ 101 w 164"/>
              <a:gd name="T1" fmla="*/ 0 h 223"/>
              <a:gd name="T2" fmla="*/ 0 w 164"/>
              <a:gd name="T3" fmla="*/ 161 h 223"/>
              <a:gd name="T4" fmla="*/ 164 w 164"/>
              <a:gd name="T5" fmla="*/ 223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164" h="223">
                <a:moveTo>
                  <a:pt x="101" y="0"/>
                </a:moveTo>
                <a:lnTo>
                  <a:pt x="0" y="161"/>
                </a:lnTo>
                <a:lnTo>
                  <a:pt x="164" y="223"/>
                </a:lnTo>
              </a:path>
            </a:pathLst>
          </a:cu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1" name="Line 33"/>
          <p:cNvSpPr>
            <a:spLocks noChangeShapeType="1"/>
          </p:cNvSpPr>
          <p:nvPr/>
        </p:nvSpPr>
        <p:spPr bwMode="auto">
          <a:xfrm>
            <a:off x="1670050" y="3062288"/>
            <a:ext cx="801688" cy="1582737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2" name="Line 34"/>
          <p:cNvSpPr>
            <a:spLocks noChangeShapeType="1"/>
          </p:cNvSpPr>
          <p:nvPr/>
        </p:nvSpPr>
        <p:spPr bwMode="auto">
          <a:xfrm flipH="1">
            <a:off x="2995613" y="2828925"/>
            <a:ext cx="681037" cy="2268538"/>
          </a:xfrm>
          <a:prstGeom prst="line">
            <a:avLst/>
          </a:prstGeom>
          <a:noFill/>
          <a:ln w="127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3" name="Freeform 35"/>
          <p:cNvSpPr>
            <a:spLocks noChangeArrowheads="1"/>
          </p:cNvSpPr>
          <p:nvPr/>
        </p:nvSpPr>
        <p:spPr bwMode="auto">
          <a:xfrm>
            <a:off x="2166938" y="2246313"/>
            <a:ext cx="422275" cy="752475"/>
          </a:xfrm>
          <a:custGeom>
            <a:avLst/>
            <a:gdLst>
              <a:gd name="T0" fmla="*/ 71 w 266"/>
              <a:gd name="T1" fmla="*/ 98 h 474"/>
              <a:gd name="T2" fmla="*/ 109 w 266"/>
              <a:gd name="T3" fmla="*/ 133 h 474"/>
              <a:gd name="T4" fmla="*/ 160 w 266"/>
              <a:gd name="T5" fmla="*/ 163 h 474"/>
              <a:gd name="T6" fmla="*/ 199 w 266"/>
              <a:gd name="T7" fmla="*/ 185 h 474"/>
              <a:gd name="T8" fmla="*/ 238 w 266"/>
              <a:gd name="T9" fmla="*/ 205 h 474"/>
              <a:gd name="T10" fmla="*/ 256 w 266"/>
              <a:gd name="T11" fmla="*/ 221 h 474"/>
              <a:gd name="T12" fmla="*/ 266 w 266"/>
              <a:gd name="T13" fmla="*/ 224 h 474"/>
              <a:gd name="T14" fmla="*/ 241 w 266"/>
              <a:gd name="T15" fmla="*/ 266 h 474"/>
              <a:gd name="T16" fmla="*/ 227 w 266"/>
              <a:gd name="T17" fmla="*/ 328 h 474"/>
              <a:gd name="T18" fmla="*/ 218 w 266"/>
              <a:gd name="T19" fmla="*/ 385 h 474"/>
              <a:gd name="T20" fmla="*/ 213 w 266"/>
              <a:gd name="T21" fmla="*/ 418 h 474"/>
              <a:gd name="T22" fmla="*/ 199 w 266"/>
              <a:gd name="T23" fmla="*/ 447 h 474"/>
              <a:gd name="T24" fmla="*/ 187 w 266"/>
              <a:gd name="T25" fmla="*/ 474 h 474"/>
              <a:gd name="T26" fmla="*/ 134 w 266"/>
              <a:gd name="T27" fmla="*/ 425 h 474"/>
              <a:gd name="T28" fmla="*/ 93 w 266"/>
              <a:gd name="T29" fmla="*/ 361 h 474"/>
              <a:gd name="T30" fmla="*/ 58 w 266"/>
              <a:gd name="T31" fmla="*/ 269 h 474"/>
              <a:gd name="T32" fmla="*/ 39 w 266"/>
              <a:gd name="T33" fmla="*/ 196 h 474"/>
              <a:gd name="T34" fmla="*/ 22 w 266"/>
              <a:gd name="T35" fmla="*/ 126 h 474"/>
              <a:gd name="T36" fmla="*/ 21 w 266"/>
              <a:gd name="T37" fmla="*/ 106 h 474"/>
              <a:gd name="T38" fmla="*/ 22 w 266"/>
              <a:gd name="T39" fmla="*/ 119 h 474"/>
              <a:gd name="T40" fmla="*/ 0 w 266"/>
              <a:gd name="T41" fmla="*/ 0 h 474"/>
              <a:gd name="T42" fmla="*/ 16 w 266"/>
              <a:gd name="T43" fmla="*/ 22 h 474"/>
              <a:gd name="T44" fmla="*/ 24 w 266"/>
              <a:gd name="T45" fmla="*/ 35 h 4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</a:cxnLst>
            <a:rect l="0" t="0" r="r" b="b"/>
            <a:pathLst>
              <a:path w="266" h="474">
                <a:moveTo>
                  <a:pt x="71" y="98"/>
                </a:moveTo>
                <a:lnTo>
                  <a:pt x="109" y="133"/>
                </a:lnTo>
                <a:lnTo>
                  <a:pt x="160" y="163"/>
                </a:lnTo>
                <a:lnTo>
                  <a:pt x="199" y="185"/>
                </a:lnTo>
                <a:lnTo>
                  <a:pt x="238" y="205"/>
                </a:lnTo>
                <a:lnTo>
                  <a:pt x="256" y="221"/>
                </a:lnTo>
                <a:lnTo>
                  <a:pt x="266" y="224"/>
                </a:lnTo>
                <a:lnTo>
                  <a:pt x="241" y="266"/>
                </a:lnTo>
                <a:lnTo>
                  <a:pt x="227" y="328"/>
                </a:lnTo>
                <a:lnTo>
                  <a:pt x="218" y="385"/>
                </a:lnTo>
                <a:lnTo>
                  <a:pt x="213" y="418"/>
                </a:lnTo>
                <a:lnTo>
                  <a:pt x="199" y="447"/>
                </a:lnTo>
                <a:lnTo>
                  <a:pt x="187" y="474"/>
                </a:lnTo>
                <a:lnTo>
                  <a:pt x="134" y="425"/>
                </a:lnTo>
                <a:lnTo>
                  <a:pt x="93" y="361"/>
                </a:lnTo>
                <a:lnTo>
                  <a:pt x="58" y="269"/>
                </a:lnTo>
                <a:lnTo>
                  <a:pt x="39" y="196"/>
                </a:lnTo>
                <a:lnTo>
                  <a:pt x="22" y="126"/>
                </a:lnTo>
                <a:lnTo>
                  <a:pt x="21" y="106"/>
                </a:lnTo>
                <a:lnTo>
                  <a:pt x="22" y="119"/>
                </a:lnTo>
                <a:lnTo>
                  <a:pt x="0" y="0"/>
                </a:lnTo>
                <a:lnTo>
                  <a:pt x="16" y="22"/>
                </a:lnTo>
                <a:lnTo>
                  <a:pt x="24" y="35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4" name="Freeform 36"/>
          <p:cNvSpPr>
            <a:spLocks noChangeArrowheads="1"/>
          </p:cNvSpPr>
          <p:nvPr/>
        </p:nvSpPr>
        <p:spPr bwMode="auto">
          <a:xfrm>
            <a:off x="2678113" y="2147888"/>
            <a:ext cx="371475" cy="773112"/>
          </a:xfrm>
          <a:custGeom>
            <a:avLst/>
            <a:gdLst>
              <a:gd name="T0" fmla="*/ 182 w 234"/>
              <a:gd name="T1" fmla="*/ 2 h 487"/>
              <a:gd name="T2" fmla="*/ 142 w 234"/>
              <a:gd name="T3" fmla="*/ 94 h 487"/>
              <a:gd name="T4" fmla="*/ 85 w 234"/>
              <a:gd name="T5" fmla="*/ 180 h 487"/>
              <a:gd name="T6" fmla="*/ 34 w 234"/>
              <a:gd name="T7" fmla="*/ 250 h 487"/>
              <a:gd name="T8" fmla="*/ 0 w 234"/>
              <a:gd name="T9" fmla="*/ 281 h 487"/>
              <a:gd name="T10" fmla="*/ 144 w 234"/>
              <a:gd name="T11" fmla="*/ 487 h 487"/>
              <a:gd name="T12" fmla="*/ 197 w 234"/>
              <a:gd name="T13" fmla="*/ 367 h 487"/>
              <a:gd name="T14" fmla="*/ 226 w 234"/>
              <a:gd name="T15" fmla="*/ 303 h 487"/>
              <a:gd name="T16" fmla="*/ 234 w 234"/>
              <a:gd name="T17" fmla="*/ 237 h 487"/>
              <a:gd name="T18" fmla="*/ 232 w 234"/>
              <a:gd name="T19" fmla="*/ 185 h 487"/>
              <a:gd name="T20" fmla="*/ 182 w 234"/>
              <a:gd name="T21" fmla="*/ 0 h 4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</a:cxnLst>
            <a:rect l="0" t="0" r="r" b="b"/>
            <a:pathLst>
              <a:path w="234" h="487">
                <a:moveTo>
                  <a:pt x="182" y="2"/>
                </a:moveTo>
                <a:lnTo>
                  <a:pt x="142" y="94"/>
                </a:lnTo>
                <a:lnTo>
                  <a:pt x="85" y="180"/>
                </a:lnTo>
                <a:lnTo>
                  <a:pt x="34" y="250"/>
                </a:lnTo>
                <a:lnTo>
                  <a:pt x="0" y="281"/>
                </a:lnTo>
                <a:lnTo>
                  <a:pt x="144" y="487"/>
                </a:lnTo>
                <a:lnTo>
                  <a:pt x="197" y="367"/>
                </a:lnTo>
                <a:lnTo>
                  <a:pt x="226" y="303"/>
                </a:lnTo>
                <a:lnTo>
                  <a:pt x="234" y="237"/>
                </a:lnTo>
                <a:lnTo>
                  <a:pt x="232" y="185"/>
                </a:lnTo>
                <a:lnTo>
                  <a:pt x="182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5" name="Freeform 37"/>
          <p:cNvSpPr>
            <a:spLocks noChangeArrowheads="1"/>
          </p:cNvSpPr>
          <p:nvPr/>
        </p:nvSpPr>
        <p:spPr bwMode="auto">
          <a:xfrm>
            <a:off x="3360738" y="2241550"/>
            <a:ext cx="687387" cy="349250"/>
          </a:xfrm>
          <a:custGeom>
            <a:avLst/>
            <a:gdLst>
              <a:gd name="T0" fmla="*/ 66 w 433"/>
              <a:gd name="T1" fmla="*/ 0 h 220"/>
              <a:gd name="T2" fmla="*/ 433 w 433"/>
              <a:gd name="T3" fmla="*/ 44 h 220"/>
              <a:gd name="T4" fmla="*/ 427 w 433"/>
              <a:gd name="T5" fmla="*/ 147 h 220"/>
              <a:gd name="T6" fmla="*/ 335 w 433"/>
              <a:gd name="T7" fmla="*/ 152 h 220"/>
              <a:gd name="T8" fmla="*/ 148 w 433"/>
              <a:gd name="T9" fmla="*/ 220 h 220"/>
              <a:gd name="T10" fmla="*/ 61 w 433"/>
              <a:gd name="T11" fmla="*/ 220 h 220"/>
              <a:gd name="T12" fmla="*/ 109 w 433"/>
              <a:gd name="T13" fmla="*/ 121 h 220"/>
              <a:gd name="T14" fmla="*/ 0 w 433"/>
              <a:gd name="T15" fmla="*/ 15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33" h="220">
                <a:moveTo>
                  <a:pt x="66" y="0"/>
                </a:moveTo>
                <a:lnTo>
                  <a:pt x="433" y="44"/>
                </a:lnTo>
                <a:lnTo>
                  <a:pt x="427" y="147"/>
                </a:lnTo>
                <a:lnTo>
                  <a:pt x="335" y="152"/>
                </a:lnTo>
                <a:lnTo>
                  <a:pt x="148" y="220"/>
                </a:lnTo>
                <a:lnTo>
                  <a:pt x="61" y="220"/>
                </a:lnTo>
                <a:lnTo>
                  <a:pt x="109" y="121"/>
                </a:lnTo>
                <a:lnTo>
                  <a:pt x="0" y="15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6" name="Freeform 38"/>
          <p:cNvSpPr>
            <a:spLocks noChangeArrowheads="1"/>
          </p:cNvSpPr>
          <p:nvPr/>
        </p:nvSpPr>
        <p:spPr bwMode="auto">
          <a:xfrm>
            <a:off x="1131888" y="2532063"/>
            <a:ext cx="500062" cy="422275"/>
          </a:xfrm>
          <a:custGeom>
            <a:avLst/>
            <a:gdLst>
              <a:gd name="T0" fmla="*/ 283 w 315"/>
              <a:gd name="T1" fmla="*/ 1 h 266"/>
              <a:gd name="T2" fmla="*/ 174 w 315"/>
              <a:gd name="T3" fmla="*/ 41 h 266"/>
              <a:gd name="T4" fmla="*/ 106 w 315"/>
              <a:gd name="T5" fmla="*/ 58 h 266"/>
              <a:gd name="T6" fmla="*/ 44 w 315"/>
              <a:gd name="T7" fmla="*/ 88 h 266"/>
              <a:gd name="T8" fmla="*/ 8 w 315"/>
              <a:gd name="T9" fmla="*/ 105 h 266"/>
              <a:gd name="T10" fmla="*/ 0 w 315"/>
              <a:gd name="T11" fmla="*/ 118 h 266"/>
              <a:gd name="T12" fmla="*/ 38 w 315"/>
              <a:gd name="T13" fmla="*/ 266 h 266"/>
              <a:gd name="T14" fmla="*/ 58 w 315"/>
              <a:gd name="T15" fmla="*/ 265 h 266"/>
              <a:gd name="T16" fmla="*/ 81 w 315"/>
              <a:gd name="T17" fmla="*/ 256 h 266"/>
              <a:gd name="T18" fmla="*/ 101 w 315"/>
              <a:gd name="T19" fmla="*/ 234 h 266"/>
              <a:gd name="T20" fmla="*/ 118 w 315"/>
              <a:gd name="T21" fmla="*/ 217 h 266"/>
              <a:gd name="T22" fmla="*/ 147 w 315"/>
              <a:gd name="T23" fmla="*/ 215 h 266"/>
              <a:gd name="T24" fmla="*/ 297 w 315"/>
              <a:gd name="T25" fmla="*/ 96 h 266"/>
              <a:gd name="T26" fmla="*/ 302 w 315"/>
              <a:gd name="T27" fmla="*/ 74 h 266"/>
              <a:gd name="T28" fmla="*/ 315 w 315"/>
              <a:gd name="T29" fmla="*/ 26 h 266"/>
              <a:gd name="T30" fmla="*/ 285 w 315"/>
              <a:gd name="T31" fmla="*/ 0 h 266"/>
              <a:gd name="T32" fmla="*/ 283 w 315"/>
              <a:gd name="T33" fmla="*/ 1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15" h="266">
                <a:moveTo>
                  <a:pt x="283" y="1"/>
                </a:moveTo>
                <a:lnTo>
                  <a:pt x="174" y="41"/>
                </a:lnTo>
                <a:lnTo>
                  <a:pt x="106" y="58"/>
                </a:lnTo>
                <a:lnTo>
                  <a:pt x="44" y="88"/>
                </a:lnTo>
                <a:lnTo>
                  <a:pt x="8" y="105"/>
                </a:lnTo>
                <a:lnTo>
                  <a:pt x="0" y="118"/>
                </a:lnTo>
                <a:lnTo>
                  <a:pt x="38" y="266"/>
                </a:lnTo>
                <a:lnTo>
                  <a:pt x="58" y="265"/>
                </a:lnTo>
                <a:lnTo>
                  <a:pt x="81" y="256"/>
                </a:lnTo>
                <a:lnTo>
                  <a:pt x="101" y="234"/>
                </a:lnTo>
                <a:lnTo>
                  <a:pt x="118" y="217"/>
                </a:lnTo>
                <a:lnTo>
                  <a:pt x="147" y="215"/>
                </a:lnTo>
                <a:lnTo>
                  <a:pt x="297" y="96"/>
                </a:lnTo>
                <a:lnTo>
                  <a:pt x="302" y="74"/>
                </a:lnTo>
                <a:lnTo>
                  <a:pt x="315" y="26"/>
                </a:lnTo>
                <a:lnTo>
                  <a:pt x="285" y="0"/>
                </a:lnTo>
                <a:lnTo>
                  <a:pt x="283" y="1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7" name="Freeform 39"/>
          <p:cNvSpPr>
            <a:spLocks noChangeArrowheads="1"/>
          </p:cNvSpPr>
          <p:nvPr/>
        </p:nvSpPr>
        <p:spPr bwMode="auto">
          <a:xfrm>
            <a:off x="4400550" y="4216400"/>
            <a:ext cx="617538" cy="1106488"/>
          </a:xfrm>
          <a:custGeom>
            <a:avLst/>
            <a:gdLst>
              <a:gd name="T0" fmla="*/ 6 w 389"/>
              <a:gd name="T1" fmla="*/ 697 h 697"/>
              <a:gd name="T2" fmla="*/ 44 w 389"/>
              <a:gd name="T3" fmla="*/ 667 h 697"/>
              <a:gd name="T4" fmla="*/ 227 w 389"/>
              <a:gd name="T5" fmla="*/ 682 h 697"/>
              <a:gd name="T6" fmla="*/ 266 w 389"/>
              <a:gd name="T7" fmla="*/ 658 h 697"/>
              <a:gd name="T8" fmla="*/ 239 w 389"/>
              <a:gd name="T9" fmla="*/ 625 h 697"/>
              <a:gd name="T10" fmla="*/ 239 w 389"/>
              <a:gd name="T11" fmla="*/ 561 h 697"/>
              <a:gd name="T12" fmla="*/ 389 w 389"/>
              <a:gd name="T13" fmla="*/ 532 h 697"/>
              <a:gd name="T14" fmla="*/ 389 w 389"/>
              <a:gd name="T15" fmla="*/ 514 h 697"/>
              <a:gd name="T16" fmla="*/ 298 w 389"/>
              <a:gd name="T17" fmla="*/ 507 h 697"/>
              <a:gd name="T18" fmla="*/ 168 w 389"/>
              <a:gd name="T19" fmla="*/ 406 h 697"/>
              <a:gd name="T20" fmla="*/ 286 w 389"/>
              <a:gd name="T21" fmla="*/ 306 h 697"/>
              <a:gd name="T22" fmla="*/ 300 w 389"/>
              <a:gd name="T23" fmla="*/ 284 h 697"/>
              <a:gd name="T24" fmla="*/ 319 w 389"/>
              <a:gd name="T25" fmla="*/ 254 h 697"/>
              <a:gd name="T26" fmla="*/ 182 w 389"/>
              <a:gd name="T27" fmla="*/ 168 h 697"/>
              <a:gd name="T28" fmla="*/ 182 w 389"/>
              <a:gd name="T29" fmla="*/ 156 h 697"/>
              <a:gd name="T30" fmla="*/ 295 w 389"/>
              <a:gd name="T31" fmla="*/ 115 h 697"/>
              <a:gd name="T32" fmla="*/ 254 w 389"/>
              <a:gd name="T33" fmla="*/ 17 h 697"/>
              <a:gd name="T34" fmla="*/ 201 w 389"/>
              <a:gd name="T35" fmla="*/ 0 h 697"/>
              <a:gd name="T36" fmla="*/ 254 w 389"/>
              <a:gd name="T37" fmla="*/ 100 h 697"/>
              <a:gd name="T38" fmla="*/ 118 w 389"/>
              <a:gd name="T39" fmla="*/ 156 h 697"/>
              <a:gd name="T40" fmla="*/ 118 w 389"/>
              <a:gd name="T41" fmla="*/ 174 h 697"/>
              <a:gd name="T42" fmla="*/ 271 w 389"/>
              <a:gd name="T43" fmla="*/ 266 h 697"/>
              <a:gd name="T44" fmla="*/ 125 w 389"/>
              <a:gd name="T45" fmla="*/ 299 h 697"/>
              <a:gd name="T46" fmla="*/ 197 w 389"/>
              <a:gd name="T47" fmla="*/ 327 h 697"/>
              <a:gd name="T48" fmla="*/ 76 w 389"/>
              <a:gd name="T49" fmla="*/ 386 h 697"/>
              <a:gd name="T50" fmla="*/ 130 w 389"/>
              <a:gd name="T51" fmla="*/ 457 h 697"/>
              <a:gd name="T52" fmla="*/ 168 w 389"/>
              <a:gd name="T53" fmla="*/ 490 h 697"/>
              <a:gd name="T54" fmla="*/ 12 w 389"/>
              <a:gd name="T55" fmla="*/ 495 h 697"/>
              <a:gd name="T56" fmla="*/ 44 w 389"/>
              <a:gd name="T57" fmla="*/ 504 h 697"/>
              <a:gd name="T58" fmla="*/ 50 w 389"/>
              <a:gd name="T59" fmla="*/ 532 h 697"/>
              <a:gd name="T60" fmla="*/ 0 w 389"/>
              <a:gd name="T61" fmla="*/ 620 h 697"/>
              <a:gd name="T62" fmla="*/ 3 w 389"/>
              <a:gd name="T63" fmla="*/ 697 h 6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</a:cxnLst>
            <a:rect l="0" t="0" r="r" b="b"/>
            <a:pathLst>
              <a:path w="389" h="697">
                <a:moveTo>
                  <a:pt x="6" y="697"/>
                </a:moveTo>
                <a:lnTo>
                  <a:pt x="44" y="667"/>
                </a:lnTo>
                <a:lnTo>
                  <a:pt x="227" y="682"/>
                </a:lnTo>
                <a:lnTo>
                  <a:pt x="266" y="658"/>
                </a:lnTo>
                <a:lnTo>
                  <a:pt x="239" y="625"/>
                </a:lnTo>
                <a:lnTo>
                  <a:pt x="239" y="561"/>
                </a:lnTo>
                <a:lnTo>
                  <a:pt x="389" y="532"/>
                </a:lnTo>
                <a:lnTo>
                  <a:pt x="389" y="514"/>
                </a:lnTo>
                <a:lnTo>
                  <a:pt x="298" y="507"/>
                </a:lnTo>
                <a:lnTo>
                  <a:pt x="168" y="406"/>
                </a:lnTo>
                <a:lnTo>
                  <a:pt x="286" y="306"/>
                </a:lnTo>
                <a:lnTo>
                  <a:pt x="300" y="284"/>
                </a:lnTo>
                <a:lnTo>
                  <a:pt x="319" y="254"/>
                </a:lnTo>
                <a:lnTo>
                  <a:pt x="182" y="168"/>
                </a:lnTo>
                <a:lnTo>
                  <a:pt x="182" y="156"/>
                </a:lnTo>
                <a:lnTo>
                  <a:pt x="295" y="115"/>
                </a:lnTo>
                <a:lnTo>
                  <a:pt x="254" y="17"/>
                </a:lnTo>
                <a:lnTo>
                  <a:pt x="201" y="0"/>
                </a:lnTo>
                <a:lnTo>
                  <a:pt x="254" y="100"/>
                </a:lnTo>
                <a:lnTo>
                  <a:pt x="118" y="156"/>
                </a:lnTo>
                <a:lnTo>
                  <a:pt x="118" y="174"/>
                </a:lnTo>
                <a:lnTo>
                  <a:pt x="271" y="266"/>
                </a:lnTo>
                <a:lnTo>
                  <a:pt x="125" y="299"/>
                </a:lnTo>
                <a:lnTo>
                  <a:pt x="197" y="327"/>
                </a:lnTo>
                <a:lnTo>
                  <a:pt x="76" y="386"/>
                </a:lnTo>
                <a:lnTo>
                  <a:pt x="130" y="457"/>
                </a:lnTo>
                <a:lnTo>
                  <a:pt x="168" y="490"/>
                </a:lnTo>
                <a:lnTo>
                  <a:pt x="12" y="495"/>
                </a:lnTo>
                <a:lnTo>
                  <a:pt x="44" y="504"/>
                </a:lnTo>
                <a:lnTo>
                  <a:pt x="50" y="532"/>
                </a:lnTo>
                <a:lnTo>
                  <a:pt x="0" y="620"/>
                </a:lnTo>
                <a:lnTo>
                  <a:pt x="3" y="697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8" name="Freeform 40"/>
          <p:cNvSpPr>
            <a:spLocks noChangeArrowheads="1"/>
          </p:cNvSpPr>
          <p:nvPr/>
        </p:nvSpPr>
        <p:spPr bwMode="auto">
          <a:xfrm>
            <a:off x="4648200" y="3640138"/>
            <a:ext cx="101600" cy="471487"/>
          </a:xfrm>
          <a:custGeom>
            <a:avLst/>
            <a:gdLst>
              <a:gd name="T0" fmla="*/ 29 w 64"/>
              <a:gd name="T1" fmla="*/ 79 h 297"/>
              <a:gd name="T2" fmla="*/ 23 w 64"/>
              <a:gd name="T3" fmla="*/ 137 h 297"/>
              <a:gd name="T4" fmla="*/ 5 w 64"/>
              <a:gd name="T5" fmla="*/ 191 h 297"/>
              <a:gd name="T6" fmla="*/ 0 w 64"/>
              <a:gd name="T7" fmla="*/ 297 h 297"/>
              <a:gd name="T8" fmla="*/ 64 w 64"/>
              <a:gd name="T9" fmla="*/ 141 h 297"/>
              <a:gd name="T10" fmla="*/ 33 w 64"/>
              <a:gd name="T11" fmla="*/ 0 h 2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64" h="297">
                <a:moveTo>
                  <a:pt x="29" y="79"/>
                </a:moveTo>
                <a:lnTo>
                  <a:pt x="23" y="137"/>
                </a:lnTo>
                <a:lnTo>
                  <a:pt x="5" y="191"/>
                </a:lnTo>
                <a:lnTo>
                  <a:pt x="0" y="297"/>
                </a:lnTo>
                <a:lnTo>
                  <a:pt x="64" y="141"/>
                </a:lnTo>
                <a:lnTo>
                  <a:pt x="33" y="0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9" name="Freeform 41"/>
          <p:cNvSpPr>
            <a:spLocks noChangeArrowheads="1"/>
          </p:cNvSpPr>
          <p:nvPr/>
        </p:nvSpPr>
        <p:spPr bwMode="auto">
          <a:xfrm>
            <a:off x="4535488" y="3355975"/>
            <a:ext cx="79375" cy="288925"/>
          </a:xfrm>
          <a:custGeom>
            <a:avLst/>
            <a:gdLst>
              <a:gd name="T0" fmla="*/ 0 w 50"/>
              <a:gd name="T1" fmla="*/ 61 h 182"/>
              <a:gd name="T2" fmla="*/ 11 w 50"/>
              <a:gd name="T3" fmla="*/ 182 h 182"/>
              <a:gd name="T4" fmla="*/ 50 w 50"/>
              <a:gd name="T5" fmla="*/ 90 h 182"/>
              <a:gd name="T6" fmla="*/ 15 w 50"/>
              <a:gd name="T7" fmla="*/ 0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0" h="182">
                <a:moveTo>
                  <a:pt x="0" y="61"/>
                </a:moveTo>
                <a:lnTo>
                  <a:pt x="11" y="182"/>
                </a:lnTo>
                <a:lnTo>
                  <a:pt x="50" y="90"/>
                </a:lnTo>
                <a:lnTo>
                  <a:pt x="15" y="0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0" name="Freeform 42"/>
          <p:cNvSpPr>
            <a:spLocks noChangeArrowheads="1"/>
          </p:cNvSpPr>
          <p:nvPr/>
        </p:nvSpPr>
        <p:spPr bwMode="auto">
          <a:xfrm>
            <a:off x="4357688" y="2890838"/>
            <a:ext cx="69850" cy="293687"/>
          </a:xfrm>
          <a:custGeom>
            <a:avLst/>
            <a:gdLst>
              <a:gd name="T0" fmla="*/ 0 w 44"/>
              <a:gd name="T1" fmla="*/ 2 h 185"/>
              <a:gd name="T2" fmla="*/ 18 w 44"/>
              <a:gd name="T3" fmla="*/ 185 h 185"/>
              <a:gd name="T4" fmla="*/ 44 w 44"/>
              <a:gd name="T5" fmla="*/ 96 h 185"/>
              <a:gd name="T6" fmla="*/ 44 w 44"/>
              <a:gd name="T7" fmla="*/ 58 h 185"/>
              <a:gd name="T8" fmla="*/ 0 w 44"/>
              <a:gd name="T9" fmla="*/ 0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4" h="185">
                <a:moveTo>
                  <a:pt x="0" y="2"/>
                </a:moveTo>
                <a:lnTo>
                  <a:pt x="18" y="185"/>
                </a:lnTo>
                <a:lnTo>
                  <a:pt x="44" y="96"/>
                </a:lnTo>
                <a:lnTo>
                  <a:pt x="44" y="58"/>
                </a:lnTo>
                <a:lnTo>
                  <a:pt x="0" y="0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1" name="Freeform 43"/>
          <p:cNvSpPr>
            <a:spLocks noChangeArrowheads="1"/>
          </p:cNvSpPr>
          <p:nvPr/>
        </p:nvSpPr>
        <p:spPr bwMode="auto">
          <a:xfrm>
            <a:off x="4162425" y="2555875"/>
            <a:ext cx="66675" cy="125413"/>
          </a:xfrm>
          <a:custGeom>
            <a:avLst/>
            <a:gdLst>
              <a:gd name="T0" fmla="*/ 13 w 42"/>
              <a:gd name="T1" fmla="*/ 9 h 79"/>
              <a:gd name="T2" fmla="*/ 13 w 42"/>
              <a:gd name="T3" fmla="*/ 43 h 79"/>
              <a:gd name="T4" fmla="*/ 0 w 42"/>
              <a:gd name="T5" fmla="*/ 65 h 79"/>
              <a:gd name="T6" fmla="*/ 13 w 42"/>
              <a:gd name="T7" fmla="*/ 79 h 79"/>
              <a:gd name="T8" fmla="*/ 42 w 42"/>
              <a:gd name="T9" fmla="*/ 53 h 79"/>
              <a:gd name="T10" fmla="*/ 38 w 42"/>
              <a:gd name="T11" fmla="*/ 28 h 79"/>
              <a:gd name="T12" fmla="*/ 16 w 42"/>
              <a:gd name="T13" fmla="*/ 0 h 79"/>
              <a:gd name="T14" fmla="*/ 13 w 42"/>
              <a:gd name="T15" fmla="*/ 6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2" h="79">
                <a:moveTo>
                  <a:pt x="13" y="9"/>
                </a:moveTo>
                <a:lnTo>
                  <a:pt x="13" y="43"/>
                </a:lnTo>
                <a:lnTo>
                  <a:pt x="0" y="65"/>
                </a:lnTo>
                <a:lnTo>
                  <a:pt x="13" y="79"/>
                </a:lnTo>
                <a:lnTo>
                  <a:pt x="42" y="53"/>
                </a:lnTo>
                <a:lnTo>
                  <a:pt x="38" y="28"/>
                </a:lnTo>
                <a:lnTo>
                  <a:pt x="16" y="0"/>
                </a:lnTo>
                <a:lnTo>
                  <a:pt x="13" y="6"/>
                </a:lnTo>
                <a:close/>
              </a:path>
            </a:pathLst>
          </a:custGeom>
          <a:solidFill>
            <a:srgbClr val="0000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2" name="Freeform 44"/>
          <p:cNvSpPr>
            <a:spLocks noChangeArrowheads="1"/>
          </p:cNvSpPr>
          <p:nvPr/>
        </p:nvSpPr>
        <p:spPr bwMode="auto">
          <a:xfrm>
            <a:off x="3957638" y="4071938"/>
            <a:ext cx="374650" cy="1343025"/>
          </a:xfrm>
          <a:custGeom>
            <a:avLst/>
            <a:gdLst>
              <a:gd name="T0" fmla="*/ 84 w 236"/>
              <a:gd name="T1" fmla="*/ 610 h 846"/>
              <a:gd name="T2" fmla="*/ 214 w 236"/>
              <a:gd name="T3" fmla="*/ 846 h 846"/>
              <a:gd name="T4" fmla="*/ 236 w 236"/>
              <a:gd name="T5" fmla="*/ 824 h 846"/>
              <a:gd name="T6" fmla="*/ 202 w 236"/>
              <a:gd name="T7" fmla="*/ 452 h 846"/>
              <a:gd name="T8" fmla="*/ 147 w 236"/>
              <a:gd name="T9" fmla="*/ 400 h 846"/>
              <a:gd name="T10" fmla="*/ 128 w 236"/>
              <a:gd name="T11" fmla="*/ 303 h 846"/>
              <a:gd name="T12" fmla="*/ 77 w 236"/>
              <a:gd name="T13" fmla="*/ 216 h 846"/>
              <a:gd name="T14" fmla="*/ 33 w 236"/>
              <a:gd name="T15" fmla="*/ 47 h 846"/>
              <a:gd name="T16" fmla="*/ 0 w 236"/>
              <a:gd name="T17" fmla="*/ 0 h 846"/>
              <a:gd name="T18" fmla="*/ 0 w 236"/>
              <a:gd name="T19" fmla="*/ 231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236" h="846">
                <a:moveTo>
                  <a:pt x="84" y="610"/>
                </a:moveTo>
                <a:lnTo>
                  <a:pt x="214" y="846"/>
                </a:lnTo>
                <a:lnTo>
                  <a:pt x="236" y="824"/>
                </a:lnTo>
                <a:lnTo>
                  <a:pt x="202" y="452"/>
                </a:lnTo>
                <a:lnTo>
                  <a:pt x="147" y="400"/>
                </a:lnTo>
                <a:lnTo>
                  <a:pt x="128" y="303"/>
                </a:lnTo>
                <a:lnTo>
                  <a:pt x="77" y="216"/>
                </a:lnTo>
                <a:lnTo>
                  <a:pt x="33" y="47"/>
                </a:lnTo>
                <a:lnTo>
                  <a:pt x="0" y="0"/>
                </a:lnTo>
                <a:lnTo>
                  <a:pt x="0" y="231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3" name="Freeform 45"/>
          <p:cNvSpPr>
            <a:spLocks noChangeArrowheads="1"/>
          </p:cNvSpPr>
          <p:nvPr/>
        </p:nvSpPr>
        <p:spPr bwMode="auto">
          <a:xfrm>
            <a:off x="2551113" y="2895600"/>
            <a:ext cx="423862" cy="1727200"/>
          </a:xfrm>
          <a:custGeom>
            <a:avLst/>
            <a:gdLst>
              <a:gd name="T0" fmla="*/ 48 w 267"/>
              <a:gd name="T1" fmla="*/ 36 h 1088"/>
              <a:gd name="T2" fmla="*/ 23 w 267"/>
              <a:gd name="T3" fmla="*/ 70 h 1088"/>
              <a:gd name="T4" fmla="*/ 0 w 267"/>
              <a:gd name="T5" fmla="*/ 293 h 1088"/>
              <a:gd name="T6" fmla="*/ 19 w 267"/>
              <a:gd name="T7" fmla="*/ 595 h 1088"/>
              <a:gd name="T8" fmla="*/ 42 w 267"/>
              <a:gd name="T9" fmla="*/ 679 h 1088"/>
              <a:gd name="T10" fmla="*/ 118 w 267"/>
              <a:gd name="T11" fmla="*/ 937 h 1088"/>
              <a:gd name="T12" fmla="*/ 186 w 267"/>
              <a:gd name="T13" fmla="*/ 1088 h 1088"/>
              <a:gd name="T14" fmla="*/ 267 w 267"/>
              <a:gd name="T15" fmla="*/ 805 h 1088"/>
              <a:gd name="T16" fmla="*/ 189 w 267"/>
              <a:gd name="T17" fmla="*/ 224 h 1088"/>
              <a:gd name="T18" fmla="*/ 160 w 267"/>
              <a:gd name="T19" fmla="*/ 99 h 1088"/>
              <a:gd name="T20" fmla="*/ 96 w 267"/>
              <a:gd name="T21" fmla="*/ 0 h 1088"/>
              <a:gd name="T22" fmla="*/ 82 w 267"/>
              <a:gd name="T23" fmla="*/ 92 h 1088"/>
              <a:gd name="T24" fmla="*/ 59 w 267"/>
              <a:gd name="T25" fmla="*/ 15 h 10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267" h="1088">
                <a:moveTo>
                  <a:pt x="48" y="36"/>
                </a:moveTo>
                <a:lnTo>
                  <a:pt x="23" y="70"/>
                </a:lnTo>
                <a:lnTo>
                  <a:pt x="0" y="293"/>
                </a:lnTo>
                <a:lnTo>
                  <a:pt x="19" y="595"/>
                </a:lnTo>
                <a:lnTo>
                  <a:pt x="42" y="679"/>
                </a:lnTo>
                <a:lnTo>
                  <a:pt x="118" y="937"/>
                </a:lnTo>
                <a:lnTo>
                  <a:pt x="186" y="1088"/>
                </a:lnTo>
                <a:lnTo>
                  <a:pt x="267" y="805"/>
                </a:lnTo>
                <a:lnTo>
                  <a:pt x="189" y="224"/>
                </a:lnTo>
                <a:lnTo>
                  <a:pt x="160" y="99"/>
                </a:lnTo>
                <a:lnTo>
                  <a:pt x="96" y="0"/>
                </a:lnTo>
                <a:lnTo>
                  <a:pt x="82" y="92"/>
                </a:lnTo>
                <a:lnTo>
                  <a:pt x="59" y="15"/>
                </a:lnTo>
                <a:close/>
              </a:path>
            </a:pathLst>
          </a:custGeom>
          <a:solidFill>
            <a:srgbClr val="00DCE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DCE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4" name="Freeform 46"/>
          <p:cNvSpPr>
            <a:spLocks noChangeArrowheads="1"/>
          </p:cNvSpPr>
          <p:nvPr/>
        </p:nvSpPr>
        <p:spPr bwMode="auto">
          <a:xfrm>
            <a:off x="2333625" y="2957513"/>
            <a:ext cx="241300" cy="827087"/>
          </a:xfrm>
          <a:custGeom>
            <a:avLst/>
            <a:gdLst>
              <a:gd name="T0" fmla="*/ 0 w 152"/>
              <a:gd name="T1" fmla="*/ 3 h 521"/>
              <a:gd name="T2" fmla="*/ 41 w 152"/>
              <a:gd name="T3" fmla="*/ 50 h 521"/>
              <a:gd name="T4" fmla="*/ 67 w 152"/>
              <a:gd name="T5" fmla="*/ 82 h 521"/>
              <a:gd name="T6" fmla="*/ 87 w 152"/>
              <a:gd name="T7" fmla="*/ 82 h 521"/>
              <a:gd name="T8" fmla="*/ 96 w 152"/>
              <a:gd name="T9" fmla="*/ 64 h 521"/>
              <a:gd name="T10" fmla="*/ 113 w 152"/>
              <a:gd name="T11" fmla="*/ 26 h 521"/>
              <a:gd name="T12" fmla="*/ 125 w 152"/>
              <a:gd name="T13" fmla="*/ 6 h 521"/>
              <a:gd name="T14" fmla="*/ 146 w 152"/>
              <a:gd name="T15" fmla="*/ 498 h 521"/>
              <a:gd name="T16" fmla="*/ 6 w 152"/>
              <a:gd name="T17" fmla="*/ 18 h 521"/>
              <a:gd name="T18" fmla="*/ 0 w 152"/>
              <a:gd name="T19" fmla="*/ 3 h 5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52" h="521">
                <a:moveTo>
                  <a:pt x="0" y="3"/>
                </a:moveTo>
                <a:cubicBezTo>
                  <a:pt x="7" y="0"/>
                  <a:pt x="31" y="39"/>
                  <a:pt x="41" y="50"/>
                </a:cubicBezTo>
                <a:cubicBezTo>
                  <a:pt x="50" y="59"/>
                  <a:pt x="54" y="82"/>
                  <a:pt x="67" y="82"/>
                </a:cubicBezTo>
                <a:cubicBezTo>
                  <a:pt x="69" y="82"/>
                  <a:pt x="86" y="83"/>
                  <a:pt x="87" y="82"/>
                </a:cubicBezTo>
                <a:cubicBezTo>
                  <a:pt x="90" y="78"/>
                  <a:pt x="95" y="68"/>
                  <a:pt x="96" y="64"/>
                </a:cubicBezTo>
                <a:cubicBezTo>
                  <a:pt x="101" y="55"/>
                  <a:pt x="109" y="35"/>
                  <a:pt x="113" y="26"/>
                </a:cubicBezTo>
                <a:cubicBezTo>
                  <a:pt x="116" y="21"/>
                  <a:pt x="125" y="6"/>
                  <a:pt x="125" y="6"/>
                </a:cubicBezTo>
                <a:cubicBezTo>
                  <a:pt x="148" y="44"/>
                  <a:pt x="138" y="470"/>
                  <a:pt x="146" y="498"/>
                </a:cubicBezTo>
                <a:cubicBezTo>
                  <a:pt x="152" y="521"/>
                  <a:pt x="31" y="122"/>
                  <a:pt x="6" y="18"/>
                </a:cubicBezTo>
                <a:cubicBezTo>
                  <a:pt x="6" y="14"/>
                  <a:pt x="0" y="3"/>
                  <a:pt x="0" y="3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5" name="Freeform 47"/>
          <p:cNvSpPr>
            <a:spLocks noChangeArrowheads="1"/>
          </p:cNvSpPr>
          <p:nvPr/>
        </p:nvSpPr>
        <p:spPr bwMode="auto">
          <a:xfrm>
            <a:off x="2795588" y="3043238"/>
            <a:ext cx="188912" cy="996950"/>
          </a:xfrm>
          <a:custGeom>
            <a:avLst/>
            <a:gdLst>
              <a:gd name="T0" fmla="*/ 4 w 119"/>
              <a:gd name="T1" fmla="*/ 0 h 628"/>
              <a:gd name="T2" fmla="*/ 20 w 119"/>
              <a:gd name="T3" fmla="*/ 86 h 628"/>
              <a:gd name="T4" fmla="*/ 39 w 119"/>
              <a:gd name="T5" fmla="*/ 186 h 628"/>
              <a:gd name="T6" fmla="*/ 57 w 119"/>
              <a:gd name="T7" fmla="*/ 290 h 628"/>
              <a:gd name="T8" fmla="*/ 75 w 119"/>
              <a:gd name="T9" fmla="*/ 427 h 628"/>
              <a:gd name="T10" fmla="*/ 95 w 119"/>
              <a:gd name="T11" fmla="*/ 546 h 628"/>
              <a:gd name="T12" fmla="*/ 103 w 119"/>
              <a:gd name="T13" fmla="*/ 628 h 628"/>
              <a:gd name="T14" fmla="*/ 118 w 119"/>
              <a:gd name="T15" fmla="*/ 517 h 628"/>
              <a:gd name="T16" fmla="*/ 4 w 119"/>
              <a:gd name="T17" fmla="*/ 0 h 6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19" h="628">
                <a:moveTo>
                  <a:pt x="4" y="0"/>
                </a:moveTo>
                <a:cubicBezTo>
                  <a:pt x="4" y="0"/>
                  <a:pt x="16" y="63"/>
                  <a:pt x="20" y="86"/>
                </a:cubicBezTo>
                <a:cubicBezTo>
                  <a:pt x="25" y="112"/>
                  <a:pt x="36" y="159"/>
                  <a:pt x="39" y="186"/>
                </a:cubicBezTo>
                <a:cubicBezTo>
                  <a:pt x="43" y="212"/>
                  <a:pt x="52" y="263"/>
                  <a:pt x="57" y="290"/>
                </a:cubicBezTo>
                <a:cubicBezTo>
                  <a:pt x="63" y="322"/>
                  <a:pt x="70" y="393"/>
                  <a:pt x="75" y="427"/>
                </a:cubicBezTo>
                <a:cubicBezTo>
                  <a:pt x="78" y="456"/>
                  <a:pt x="93" y="516"/>
                  <a:pt x="95" y="546"/>
                </a:cubicBezTo>
                <a:cubicBezTo>
                  <a:pt x="97" y="564"/>
                  <a:pt x="100" y="626"/>
                  <a:pt x="103" y="628"/>
                </a:cubicBezTo>
                <a:cubicBezTo>
                  <a:pt x="109" y="628"/>
                  <a:pt x="119" y="544"/>
                  <a:pt x="118" y="517"/>
                </a:cubicBezTo>
                <a:cubicBezTo>
                  <a:pt x="113" y="382"/>
                  <a:pt x="0" y="14"/>
                  <a:pt x="4" y="0"/>
                </a:cubicBezTo>
                <a:close/>
              </a:path>
            </a:pathLst>
          </a:custGeom>
          <a:solidFill>
            <a:srgbClr val="464646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6" name="Freeform 48"/>
          <p:cNvSpPr>
            <a:spLocks noChangeArrowheads="1"/>
          </p:cNvSpPr>
          <p:nvPr/>
        </p:nvSpPr>
        <p:spPr bwMode="auto">
          <a:xfrm>
            <a:off x="2592388" y="2703513"/>
            <a:ext cx="130175" cy="131762"/>
          </a:xfrm>
          <a:custGeom>
            <a:avLst/>
            <a:gdLst>
              <a:gd name="T0" fmla="*/ 15 w 82"/>
              <a:gd name="T1" fmla="*/ 82 h 83"/>
              <a:gd name="T2" fmla="*/ 58 w 82"/>
              <a:gd name="T3" fmla="*/ 75 h 83"/>
              <a:gd name="T4" fmla="*/ 73 w 82"/>
              <a:gd name="T5" fmla="*/ 75 h 83"/>
              <a:gd name="T6" fmla="*/ 76 w 82"/>
              <a:gd name="T7" fmla="*/ 29 h 83"/>
              <a:gd name="T8" fmla="*/ 76 w 82"/>
              <a:gd name="T9" fmla="*/ 5 h 83"/>
              <a:gd name="T10" fmla="*/ 50 w 82"/>
              <a:gd name="T11" fmla="*/ 8 h 83"/>
              <a:gd name="T12" fmla="*/ 26 w 82"/>
              <a:gd name="T13" fmla="*/ 43 h 83"/>
              <a:gd name="T14" fmla="*/ 6 w 82"/>
              <a:gd name="T15" fmla="*/ 58 h 83"/>
              <a:gd name="T16" fmla="*/ 3 w 82"/>
              <a:gd name="T17" fmla="*/ 82 h 83"/>
              <a:gd name="T18" fmla="*/ 15 w 82"/>
              <a:gd name="T19" fmla="*/ 82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82" h="83">
                <a:moveTo>
                  <a:pt x="15" y="82"/>
                </a:moveTo>
                <a:cubicBezTo>
                  <a:pt x="26" y="81"/>
                  <a:pt x="48" y="75"/>
                  <a:pt x="58" y="75"/>
                </a:cubicBezTo>
                <a:cubicBezTo>
                  <a:pt x="62" y="75"/>
                  <a:pt x="71" y="77"/>
                  <a:pt x="73" y="75"/>
                </a:cubicBezTo>
                <a:cubicBezTo>
                  <a:pt x="82" y="68"/>
                  <a:pt x="76" y="39"/>
                  <a:pt x="76" y="29"/>
                </a:cubicBezTo>
                <a:cubicBezTo>
                  <a:pt x="76" y="23"/>
                  <a:pt x="80" y="8"/>
                  <a:pt x="76" y="5"/>
                </a:cubicBezTo>
                <a:cubicBezTo>
                  <a:pt x="72" y="0"/>
                  <a:pt x="55" y="4"/>
                  <a:pt x="50" y="8"/>
                </a:cubicBezTo>
                <a:cubicBezTo>
                  <a:pt x="41" y="12"/>
                  <a:pt x="33" y="36"/>
                  <a:pt x="26" y="43"/>
                </a:cubicBezTo>
                <a:cubicBezTo>
                  <a:pt x="22" y="47"/>
                  <a:pt x="9" y="54"/>
                  <a:pt x="6" y="58"/>
                </a:cubicBezTo>
                <a:cubicBezTo>
                  <a:pt x="3" y="63"/>
                  <a:pt x="0" y="78"/>
                  <a:pt x="3" y="82"/>
                </a:cubicBezTo>
                <a:cubicBezTo>
                  <a:pt x="5" y="83"/>
                  <a:pt x="13" y="82"/>
                  <a:pt x="15" y="82"/>
                </a:cubicBezTo>
                <a:close/>
              </a:path>
            </a:pathLst>
          </a:custGeom>
          <a:solidFill>
            <a:srgbClr val="00DCE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7" name="Freeform 49"/>
          <p:cNvSpPr>
            <a:spLocks noChangeArrowheads="1"/>
          </p:cNvSpPr>
          <p:nvPr/>
        </p:nvSpPr>
        <p:spPr bwMode="auto">
          <a:xfrm>
            <a:off x="2184400" y="2255838"/>
            <a:ext cx="455613" cy="350837"/>
          </a:xfrm>
          <a:custGeom>
            <a:avLst/>
            <a:gdLst>
              <a:gd name="T0" fmla="*/ 46 w 287"/>
              <a:gd name="T1" fmla="*/ 91 h 221"/>
              <a:gd name="T2" fmla="*/ 180 w 287"/>
              <a:gd name="T3" fmla="*/ 196 h 221"/>
              <a:gd name="T4" fmla="*/ 258 w 287"/>
              <a:gd name="T5" fmla="*/ 221 h 221"/>
              <a:gd name="T6" fmla="*/ 287 w 287"/>
              <a:gd name="T7" fmla="*/ 137 h 221"/>
              <a:gd name="T8" fmla="*/ 28 w 287"/>
              <a:gd name="T9" fmla="*/ 38 h 221"/>
              <a:gd name="T10" fmla="*/ 0 w 287"/>
              <a:gd name="T11" fmla="*/ 0 h 22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87" h="221">
                <a:moveTo>
                  <a:pt x="46" y="91"/>
                </a:moveTo>
                <a:lnTo>
                  <a:pt x="180" y="196"/>
                </a:lnTo>
                <a:lnTo>
                  <a:pt x="258" y="221"/>
                </a:lnTo>
                <a:lnTo>
                  <a:pt x="287" y="137"/>
                </a:lnTo>
                <a:lnTo>
                  <a:pt x="28" y="38"/>
                </a:lnTo>
                <a:lnTo>
                  <a:pt x="0" y="0"/>
                </a:lnTo>
                <a:close/>
              </a:path>
            </a:pathLst>
          </a:custGeom>
          <a:solidFill>
            <a:srgbClr val="FFC17D"/>
          </a:solidFill>
          <a:ln w="12700">
            <a:solidFill>
              <a:srgbClr val="FFC17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8" name="Freeform 50"/>
          <p:cNvSpPr>
            <a:spLocks noChangeArrowheads="1"/>
          </p:cNvSpPr>
          <p:nvPr/>
        </p:nvSpPr>
        <p:spPr bwMode="auto">
          <a:xfrm>
            <a:off x="1944688" y="1460500"/>
            <a:ext cx="1246187" cy="1138238"/>
          </a:xfrm>
          <a:custGeom>
            <a:avLst/>
            <a:gdLst>
              <a:gd name="T0" fmla="*/ 6 w 785"/>
              <a:gd name="T1" fmla="*/ 62 h 717"/>
              <a:gd name="T2" fmla="*/ 14 w 785"/>
              <a:gd name="T3" fmla="*/ 101 h 717"/>
              <a:gd name="T4" fmla="*/ 21 w 785"/>
              <a:gd name="T5" fmla="*/ 154 h 717"/>
              <a:gd name="T6" fmla="*/ 39 w 785"/>
              <a:gd name="T7" fmla="*/ 188 h 717"/>
              <a:gd name="T8" fmla="*/ 55 w 785"/>
              <a:gd name="T9" fmla="*/ 296 h 717"/>
              <a:gd name="T10" fmla="*/ 82 w 785"/>
              <a:gd name="T11" fmla="*/ 358 h 717"/>
              <a:gd name="T12" fmla="*/ 90 w 785"/>
              <a:gd name="T13" fmla="*/ 396 h 717"/>
              <a:gd name="T14" fmla="*/ 126 w 785"/>
              <a:gd name="T15" fmla="*/ 441 h 717"/>
              <a:gd name="T16" fmla="*/ 140 w 785"/>
              <a:gd name="T17" fmla="*/ 476 h 717"/>
              <a:gd name="T18" fmla="*/ 147 w 785"/>
              <a:gd name="T19" fmla="*/ 512 h 717"/>
              <a:gd name="T20" fmla="*/ 187 w 785"/>
              <a:gd name="T21" fmla="*/ 526 h 717"/>
              <a:gd name="T22" fmla="*/ 237 w 785"/>
              <a:gd name="T23" fmla="*/ 586 h 717"/>
              <a:gd name="T24" fmla="*/ 274 w 785"/>
              <a:gd name="T25" fmla="*/ 613 h 717"/>
              <a:gd name="T26" fmla="*/ 362 w 785"/>
              <a:gd name="T27" fmla="*/ 637 h 717"/>
              <a:gd name="T28" fmla="*/ 441 w 785"/>
              <a:gd name="T29" fmla="*/ 621 h 717"/>
              <a:gd name="T30" fmla="*/ 409 w 785"/>
              <a:gd name="T31" fmla="*/ 711 h 717"/>
              <a:gd name="T32" fmla="*/ 402 w 785"/>
              <a:gd name="T33" fmla="*/ 717 h 717"/>
              <a:gd name="T34" fmla="*/ 491 w 785"/>
              <a:gd name="T35" fmla="*/ 711 h 717"/>
              <a:gd name="T36" fmla="*/ 668 w 785"/>
              <a:gd name="T37" fmla="*/ 397 h 717"/>
              <a:gd name="T38" fmla="*/ 686 w 785"/>
              <a:gd name="T39" fmla="*/ 276 h 717"/>
              <a:gd name="T40" fmla="*/ 753 w 785"/>
              <a:gd name="T41" fmla="*/ 178 h 717"/>
              <a:gd name="T42" fmla="*/ 782 w 785"/>
              <a:gd name="T43" fmla="*/ 104 h 717"/>
              <a:gd name="T44" fmla="*/ 785 w 785"/>
              <a:gd name="T45" fmla="*/ 65 h 717"/>
              <a:gd name="T46" fmla="*/ 780 w 785"/>
              <a:gd name="T47" fmla="*/ 23 h 717"/>
              <a:gd name="T48" fmla="*/ 764 w 785"/>
              <a:gd name="T49" fmla="*/ 0 h 717"/>
              <a:gd name="T50" fmla="*/ 0 w 785"/>
              <a:gd name="T51" fmla="*/ 27 h 7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785" h="717">
                <a:moveTo>
                  <a:pt x="6" y="62"/>
                </a:moveTo>
                <a:lnTo>
                  <a:pt x="14" y="101"/>
                </a:lnTo>
                <a:lnTo>
                  <a:pt x="21" y="154"/>
                </a:lnTo>
                <a:lnTo>
                  <a:pt x="39" y="188"/>
                </a:lnTo>
                <a:lnTo>
                  <a:pt x="55" y="296"/>
                </a:lnTo>
                <a:lnTo>
                  <a:pt x="82" y="358"/>
                </a:lnTo>
                <a:lnTo>
                  <a:pt x="90" y="396"/>
                </a:lnTo>
                <a:lnTo>
                  <a:pt x="126" y="441"/>
                </a:lnTo>
                <a:lnTo>
                  <a:pt x="140" y="476"/>
                </a:lnTo>
                <a:lnTo>
                  <a:pt x="147" y="512"/>
                </a:lnTo>
                <a:lnTo>
                  <a:pt x="187" y="526"/>
                </a:lnTo>
                <a:lnTo>
                  <a:pt x="237" y="586"/>
                </a:lnTo>
                <a:lnTo>
                  <a:pt x="274" y="613"/>
                </a:lnTo>
                <a:lnTo>
                  <a:pt x="362" y="637"/>
                </a:lnTo>
                <a:lnTo>
                  <a:pt x="441" y="621"/>
                </a:lnTo>
                <a:lnTo>
                  <a:pt x="409" y="711"/>
                </a:lnTo>
                <a:lnTo>
                  <a:pt x="402" y="717"/>
                </a:lnTo>
                <a:lnTo>
                  <a:pt x="491" y="711"/>
                </a:lnTo>
                <a:lnTo>
                  <a:pt x="668" y="397"/>
                </a:lnTo>
                <a:lnTo>
                  <a:pt x="686" y="276"/>
                </a:lnTo>
                <a:lnTo>
                  <a:pt x="753" y="178"/>
                </a:lnTo>
                <a:lnTo>
                  <a:pt x="782" y="104"/>
                </a:lnTo>
                <a:lnTo>
                  <a:pt x="785" y="65"/>
                </a:lnTo>
                <a:lnTo>
                  <a:pt x="780" y="23"/>
                </a:lnTo>
                <a:lnTo>
                  <a:pt x="764" y="0"/>
                </a:lnTo>
                <a:lnTo>
                  <a:pt x="0" y="27"/>
                </a:lnTo>
                <a:close/>
              </a:path>
            </a:pathLst>
          </a:custGeom>
          <a:solidFill>
            <a:srgbClr val="A6698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6698E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9" name="Freeform 51"/>
          <p:cNvSpPr>
            <a:spLocks noChangeArrowheads="1"/>
          </p:cNvSpPr>
          <p:nvPr/>
        </p:nvSpPr>
        <p:spPr bwMode="auto">
          <a:xfrm>
            <a:off x="1881188" y="1387475"/>
            <a:ext cx="160337" cy="484188"/>
          </a:xfrm>
          <a:custGeom>
            <a:avLst/>
            <a:gdLst>
              <a:gd name="T0" fmla="*/ 46 w 101"/>
              <a:gd name="T1" fmla="*/ 31 h 305"/>
              <a:gd name="T2" fmla="*/ 0 w 101"/>
              <a:gd name="T3" fmla="*/ 0 h 305"/>
              <a:gd name="T4" fmla="*/ 0 w 101"/>
              <a:gd name="T5" fmla="*/ 34 h 305"/>
              <a:gd name="T6" fmla="*/ 4 w 101"/>
              <a:gd name="T7" fmla="*/ 88 h 305"/>
              <a:gd name="T8" fmla="*/ 4 w 101"/>
              <a:gd name="T9" fmla="*/ 150 h 305"/>
              <a:gd name="T10" fmla="*/ 10 w 101"/>
              <a:gd name="T11" fmla="*/ 178 h 305"/>
              <a:gd name="T12" fmla="*/ 22 w 101"/>
              <a:gd name="T13" fmla="*/ 207 h 305"/>
              <a:gd name="T14" fmla="*/ 40 w 101"/>
              <a:gd name="T15" fmla="*/ 234 h 305"/>
              <a:gd name="T16" fmla="*/ 54 w 101"/>
              <a:gd name="T17" fmla="*/ 259 h 305"/>
              <a:gd name="T18" fmla="*/ 72 w 101"/>
              <a:gd name="T19" fmla="*/ 281 h 305"/>
              <a:gd name="T20" fmla="*/ 89 w 101"/>
              <a:gd name="T21" fmla="*/ 301 h 305"/>
              <a:gd name="T22" fmla="*/ 101 w 101"/>
              <a:gd name="T23" fmla="*/ 305 h 305"/>
              <a:gd name="T24" fmla="*/ 46 w 101"/>
              <a:gd name="T25" fmla="*/ 59 h 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01" h="305">
                <a:moveTo>
                  <a:pt x="46" y="31"/>
                </a:moveTo>
                <a:lnTo>
                  <a:pt x="0" y="0"/>
                </a:lnTo>
                <a:lnTo>
                  <a:pt x="0" y="34"/>
                </a:lnTo>
                <a:lnTo>
                  <a:pt x="4" y="88"/>
                </a:lnTo>
                <a:lnTo>
                  <a:pt x="4" y="150"/>
                </a:lnTo>
                <a:lnTo>
                  <a:pt x="10" y="178"/>
                </a:lnTo>
                <a:lnTo>
                  <a:pt x="22" y="207"/>
                </a:lnTo>
                <a:lnTo>
                  <a:pt x="40" y="234"/>
                </a:lnTo>
                <a:lnTo>
                  <a:pt x="54" y="259"/>
                </a:lnTo>
                <a:lnTo>
                  <a:pt x="72" y="281"/>
                </a:lnTo>
                <a:lnTo>
                  <a:pt x="89" y="301"/>
                </a:lnTo>
                <a:lnTo>
                  <a:pt x="101" y="305"/>
                </a:lnTo>
                <a:lnTo>
                  <a:pt x="46" y="59"/>
                </a:lnTo>
                <a:close/>
              </a:path>
            </a:pathLst>
          </a:custGeom>
          <a:solidFill>
            <a:srgbClr val="FFC17D"/>
          </a:solidFill>
          <a:ln w="12700">
            <a:solidFill>
              <a:srgbClr val="FFC17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0" name="Freeform 52"/>
          <p:cNvSpPr>
            <a:spLocks noChangeArrowheads="1"/>
          </p:cNvSpPr>
          <p:nvPr/>
        </p:nvSpPr>
        <p:spPr bwMode="auto">
          <a:xfrm>
            <a:off x="1839913" y="595313"/>
            <a:ext cx="1371600" cy="998537"/>
          </a:xfrm>
          <a:custGeom>
            <a:avLst/>
            <a:gdLst>
              <a:gd name="T0" fmla="*/ 764 w 864"/>
              <a:gd name="T1" fmla="*/ 629 h 629"/>
              <a:gd name="T2" fmla="*/ 830 w 864"/>
              <a:gd name="T3" fmla="*/ 569 h 629"/>
              <a:gd name="T4" fmla="*/ 851 w 864"/>
              <a:gd name="T5" fmla="*/ 520 h 629"/>
              <a:gd name="T6" fmla="*/ 864 w 864"/>
              <a:gd name="T7" fmla="*/ 468 h 629"/>
              <a:gd name="T8" fmla="*/ 862 w 864"/>
              <a:gd name="T9" fmla="*/ 358 h 629"/>
              <a:gd name="T10" fmla="*/ 826 w 864"/>
              <a:gd name="T11" fmla="*/ 239 h 629"/>
              <a:gd name="T12" fmla="*/ 776 w 864"/>
              <a:gd name="T13" fmla="*/ 137 h 629"/>
              <a:gd name="T14" fmla="*/ 715 w 864"/>
              <a:gd name="T15" fmla="*/ 74 h 629"/>
              <a:gd name="T16" fmla="*/ 663 w 864"/>
              <a:gd name="T17" fmla="*/ 64 h 629"/>
              <a:gd name="T18" fmla="*/ 599 w 864"/>
              <a:gd name="T19" fmla="*/ 36 h 629"/>
              <a:gd name="T20" fmla="*/ 527 w 864"/>
              <a:gd name="T21" fmla="*/ 0 h 629"/>
              <a:gd name="T22" fmla="*/ 425 w 864"/>
              <a:gd name="T23" fmla="*/ 0 h 629"/>
              <a:gd name="T24" fmla="*/ 331 w 864"/>
              <a:gd name="T25" fmla="*/ 14 h 629"/>
              <a:gd name="T26" fmla="*/ 234 w 864"/>
              <a:gd name="T27" fmla="*/ 57 h 629"/>
              <a:gd name="T28" fmla="*/ 180 w 864"/>
              <a:gd name="T29" fmla="*/ 82 h 629"/>
              <a:gd name="T30" fmla="*/ 108 w 864"/>
              <a:gd name="T31" fmla="*/ 117 h 629"/>
              <a:gd name="T32" fmla="*/ 58 w 864"/>
              <a:gd name="T33" fmla="*/ 183 h 629"/>
              <a:gd name="T34" fmla="*/ 33 w 864"/>
              <a:gd name="T35" fmla="*/ 243 h 629"/>
              <a:gd name="T36" fmla="*/ 0 w 864"/>
              <a:gd name="T37" fmla="*/ 330 h 629"/>
              <a:gd name="T38" fmla="*/ 4 w 864"/>
              <a:gd name="T39" fmla="*/ 414 h 629"/>
              <a:gd name="T40" fmla="*/ 17 w 864"/>
              <a:gd name="T41" fmla="*/ 509 h 629"/>
              <a:gd name="T42" fmla="*/ 65 w 864"/>
              <a:gd name="T43" fmla="*/ 571 h 6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64" h="629">
                <a:moveTo>
                  <a:pt x="764" y="629"/>
                </a:moveTo>
                <a:lnTo>
                  <a:pt x="830" y="569"/>
                </a:lnTo>
                <a:lnTo>
                  <a:pt x="851" y="520"/>
                </a:lnTo>
                <a:lnTo>
                  <a:pt x="864" y="468"/>
                </a:lnTo>
                <a:lnTo>
                  <a:pt x="862" y="358"/>
                </a:lnTo>
                <a:lnTo>
                  <a:pt x="826" y="239"/>
                </a:lnTo>
                <a:lnTo>
                  <a:pt x="776" y="137"/>
                </a:lnTo>
                <a:lnTo>
                  <a:pt x="715" y="74"/>
                </a:lnTo>
                <a:lnTo>
                  <a:pt x="663" y="64"/>
                </a:lnTo>
                <a:lnTo>
                  <a:pt x="599" y="36"/>
                </a:lnTo>
                <a:lnTo>
                  <a:pt x="527" y="0"/>
                </a:lnTo>
                <a:lnTo>
                  <a:pt x="425" y="0"/>
                </a:lnTo>
                <a:lnTo>
                  <a:pt x="331" y="14"/>
                </a:lnTo>
                <a:lnTo>
                  <a:pt x="234" y="57"/>
                </a:lnTo>
                <a:lnTo>
                  <a:pt x="180" y="82"/>
                </a:lnTo>
                <a:lnTo>
                  <a:pt x="108" y="117"/>
                </a:lnTo>
                <a:lnTo>
                  <a:pt x="58" y="183"/>
                </a:lnTo>
                <a:lnTo>
                  <a:pt x="33" y="243"/>
                </a:lnTo>
                <a:lnTo>
                  <a:pt x="0" y="330"/>
                </a:lnTo>
                <a:lnTo>
                  <a:pt x="4" y="414"/>
                </a:lnTo>
                <a:lnTo>
                  <a:pt x="17" y="509"/>
                </a:lnTo>
                <a:lnTo>
                  <a:pt x="65" y="571"/>
                </a:lnTo>
                <a:close/>
              </a:path>
            </a:pathLst>
          </a:custGeom>
          <a:solidFill>
            <a:srgbClr val="E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E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1" name="Freeform 53"/>
          <p:cNvSpPr>
            <a:spLocks noChangeArrowheads="1"/>
          </p:cNvSpPr>
          <p:nvPr/>
        </p:nvSpPr>
        <p:spPr bwMode="auto">
          <a:xfrm>
            <a:off x="1973263" y="973138"/>
            <a:ext cx="1098550" cy="1450975"/>
          </a:xfrm>
          <a:custGeom>
            <a:avLst/>
            <a:gdLst>
              <a:gd name="T0" fmla="*/ 588 w 692"/>
              <a:gd name="T1" fmla="*/ 14 h 914"/>
              <a:gd name="T2" fmla="*/ 655 w 692"/>
              <a:gd name="T3" fmla="*/ 185 h 914"/>
              <a:gd name="T4" fmla="*/ 657 w 692"/>
              <a:gd name="T5" fmla="*/ 302 h 914"/>
              <a:gd name="T6" fmla="*/ 683 w 692"/>
              <a:gd name="T7" fmla="*/ 386 h 914"/>
              <a:gd name="T8" fmla="*/ 692 w 692"/>
              <a:gd name="T9" fmla="*/ 409 h 914"/>
              <a:gd name="T10" fmla="*/ 661 w 692"/>
              <a:gd name="T11" fmla="*/ 453 h 914"/>
              <a:gd name="T12" fmla="*/ 649 w 692"/>
              <a:gd name="T13" fmla="*/ 483 h 914"/>
              <a:gd name="T14" fmla="*/ 643 w 692"/>
              <a:gd name="T15" fmla="*/ 498 h 914"/>
              <a:gd name="T16" fmla="*/ 628 w 692"/>
              <a:gd name="T17" fmla="*/ 554 h 914"/>
              <a:gd name="T18" fmla="*/ 597 w 692"/>
              <a:gd name="T19" fmla="*/ 681 h 914"/>
              <a:gd name="T20" fmla="*/ 569 w 692"/>
              <a:gd name="T21" fmla="*/ 745 h 914"/>
              <a:gd name="T22" fmla="*/ 550 w 692"/>
              <a:gd name="T23" fmla="*/ 783 h 914"/>
              <a:gd name="T24" fmla="*/ 496 w 692"/>
              <a:gd name="T25" fmla="*/ 844 h 914"/>
              <a:gd name="T26" fmla="*/ 459 w 692"/>
              <a:gd name="T27" fmla="*/ 882 h 914"/>
              <a:gd name="T28" fmla="*/ 415 w 692"/>
              <a:gd name="T29" fmla="*/ 903 h 914"/>
              <a:gd name="T30" fmla="*/ 383 w 692"/>
              <a:gd name="T31" fmla="*/ 914 h 914"/>
              <a:gd name="T32" fmla="*/ 340 w 692"/>
              <a:gd name="T33" fmla="*/ 914 h 914"/>
              <a:gd name="T34" fmla="*/ 299 w 692"/>
              <a:gd name="T35" fmla="*/ 908 h 914"/>
              <a:gd name="T36" fmla="*/ 265 w 692"/>
              <a:gd name="T37" fmla="*/ 895 h 914"/>
              <a:gd name="T38" fmla="*/ 223 w 692"/>
              <a:gd name="T39" fmla="*/ 878 h 914"/>
              <a:gd name="T40" fmla="*/ 191 w 692"/>
              <a:gd name="T41" fmla="*/ 839 h 914"/>
              <a:gd name="T42" fmla="*/ 118 w 692"/>
              <a:gd name="T43" fmla="*/ 759 h 914"/>
              <a:gd name="T44" fmla="*/ 110 w 692"/>
              <a:gd name="T45" fmla="*/ 710 h 914"/>
              <a:gd name="T46" fmla="*/ 80 w 692"/>
              <a:gd name="T47" fmla="*/ 627 h 914"/>
              <a:gd name="T48" fmla="*/ 57 w 692"/>
              <a:gd name="T49" fmla="*/ 519 h 914"/>
              <a:gd name="T50" fmla="*/ 26 w 692"/>
              <a:gd name="T51" fmla="*/ 461 h 914"/>
              <a:gd name="T52" fmla="*/ 24 w 692"/>
              <a:gd name="T53" fmla="*/ 430 h 914"/>
              <a:gd name="T54" fmla="*/ 0 w 692"/>
              <a:gd name="T55" fmla="*/ 386 h 914"/>
              <a:gd name="T56" fmla="*/ 12 w 692"/>
              <a:gd name="T57" fmla="*/ 341 h 914"/>
              <a:gd name="T58" fmla="*/ 83 w 692"/>
              <a:gd name="T59" fmla="*/ 288 h 914"/>
              <a:gd name="T60" fmla="*/ 83 w 692"/>
              <a:gd name="T61" fmla="*/ 191 h 914"/>
              <a:gd name="T62" fmla="*/ 79 w 692"/>
              <a:gd name="T63" fmla="*/ 137 h 914"/>
              <a:gd name="T64" fmla="*/ 112 w 692"/>
              <a:gd name="T65" fmla="*/ 95 h 914"/>
              <a:gd name="T66" fmla="*/ 156 w 692"/>
              <a:gd name="T67" fmla="*/ 92 h 914"/>
              <a:gd name="T68" fmla="*/ 199 w 692"/>
              <a:gd name="T69" fmla="*/ 100 h 914"/>
              <a:gd name="T70" fmla="*/ 274 w 692"/>
              <a:gd name="T71" fmla="*/ 100 h 914"/>
              <a:gd name="T72" fmla="*/ 335 w 692"/>
              <a:gd name="T73" fmla="*/ 98 h 914"/>
              <a:gd name="T74" fmla="*/ 395 w 692"/>
              <a:gd name="T75" fmla="*/ 84 h 914"/>
              <a:gd name="T76" fmla="*/ 498 w 692"/>
              <a:gd name="T77" fmla="*/ 62 h 914"/>
              <a:gd name="T78" fmla="*/ 537 w 692"/>
              <a:gd name="T79" fmla="*/ 36 h 914"/>
              <a:gd name="T80" fmla="*/ 574 w 692"/>
              <a:gd name="T81" fmla="*/ 0 h 914"/>
              <a:gd name="T82" fmla="*/ 570 w 692"/>
              <a:gd name="T83" fmla="*/ 3 h 9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692" h="914">
                <a:moveTo>
                  <a:pt x="588" y="14"/>
                </a:moveTo>
                <a:lnTo>
                  <a:pt x="655" y="185"/>
                </a:lnTo>
                <a:lnTo>
                  <a:pt x="657" y="302"/>
                </a:lnTo>
                <a:lnTo>
                  <a:pt x="683" y="386"/>
                </a:lnTo>
                <a:lnTo>
                  <a:pt x="692" y="409"/>
                </a:lnTo>
                <a:lnTo>
                  <a:pt x="661" y="453"/>
                </a:lnTo>
                <a:lnTo>
                  <a:pt x="649" y="483"/>
                </a:lnTo>
                <a:lnTo>
                  <a:pt x="643" y="498"/>
                </a:lnTo>
                <a:lnTo>
                  <a:pt x="628" y="554"/>
                </a:lnTo>
                <a:lnTo>
                  <a:pt x="597" y="681"/>
                </a:lnTo>
                <a:lnTo>
                  <a:pt x="569" y="745"/>
                </a:lnTo>
                <a:lnTo>
                  <a:pt x="550" y="783"/>
                </a:lnTo>
                <a:lnTo>
                  <a:pt x="496" y="844"/>
                </a:lnTo>
                <a:lnTo>
                  <a:pt x="459" y="882"/>
                </a:lnTo>
                <a:lnTo>
                  <a:pt x="415" y="903"/>
                </a:lnTo>
                <a:lnTo>
                  <a:pt x="383" y="914"/>
                </a:lnTo>
                <a:lnTo>
                  <a:pt x="340" y="914"/>
                </a:lnTo>
                <a:lnTo>
                  <a:pt x="299" y="908"/>
                </a:lnTo>
                <a:lnTo>
                  <a:pt x="265" y="895"/>
                </a:lnTo>
                <a:lnTo>
                  <a:pt x="223" y="878"/>
                </a:lnTo>
                <a:lnTo>
                  <a:pt x="191" y="839"/>
                </a:lnTo>
                <a:lnTo>
                  <a:pt x="118" y="759"/>
                </a:lnTo>
                <a:lnTo>
                  <a:pt x="110" y="710"/>
                </a:lnTo>
                <a:lnTo>
                  <a:pt x="80" y="627"/>
                </a:lnTo>
                <a:lnTo>
                  <a:pt x="57" y="519"/>
                </a:lnTo>
                <a:lnTo>
                  <a:pt x="26" y="461"/>
                </a:lnTo>
                <a:lnTo>
                  <a:pt x="24" y="430"/>
                </a:lnTo>
                <a:lnTo>
                  <a:pt x="0" y="386"/>
                </a:lnTo>
                <a:lnTo>
                  <a:pt x="12" y="341"/>
                </a:lnTo>
                <a:lnTo>
                  <a:pt x="83" y="288"/>
                </a:lnTo>
                <a:lnTo>
                  <a:pt x="83" y="191"/>
                </a:lnTo>
                <a:lnTo>
                  <a:pt x="79" y="137"/>
                </a:lnTo>
                <a:lnTo>
                  <a:pt x="112" y="95"/>
                </a:lnTo>
                <a:lnTo>
                  <a:pt x="156" y="92"/>
                </a:lnTo>
                <a:lnTo>
                  <a:pt x="199" y="100"/>
                </a:lnTo>
                <a:lnTo>
                  <a:pt x="274" y="100"/>
                </a:lnTo>
                <a:lnTo>
                  <a:pt x="335" y="98"/>
                </a:lnTo>
                <a:lnTo>
                  <a:pt x="395" y="84"/>
                </a:lnTo>
                <a:lnTo>
                  <a:pt x="498" y="62"/>
                </a:lnTo>
                <a:lnTo>
                  <a:pt x="537" y="36"/>
                </a:lnTo>
                <a:lnTo>
                  <a:pt x="574" y="0"/>
                </a:lnTo>
                <a:lnTo>
                  <a:pt x="570" y="3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C17D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2" name="Freeform 54"/>
          <p:cNvSpPr>
            <a:spLocks noChangeArrowheads="1"/>
          </p:cNvSpPr>
          <p:nvPr/>
        </p:nvSpPr>
        <p:spPr bwMode="auto">
          <a:xfrm>
            <a:off x="2393950" y="1792288"/>
            <a:ext cx="255588" cy="149225"/>
          </a:xfrm>
          <a:custGeom>
            <a:avLst/>
            <a:gdLst>
              <a:gd name="T0" fmla="*/ 12 w 161"/>
              <a:gd name="T1" fmla="*/ 34 h 94"/>
              <a:gd name="T2" fmla="*/ 13 w 161"/>
              <a:gd name="T3" fmla="*/ 57 h 94"/>
              <a:gd name="T4" fmla="*/ 53 w 161"/>
              <a:gd name="T5" fmla="*/ 70 h 94"/>
              <a:gd name="T6" fmla="*/ 91 w 161"/>
              <a:gd name="T7" fmla="*/ 84 h 94"/>
              <a:gd name="T8" fmla="*/ 130 w 161"/>
              <a:gd name="T9" fmla="*/ 65 h 94"/>
              <a:gd name="T10" fmla="*/ 149 w 161"/>
              <a:gd name="T11" fmla="*/ 51 h 94"/>
              <a:gd name="T12" fmla="*/ 142 w 161"/>
              <a:gd name="T13" fmla="*/ 27 h 94"/>
              <a:gd name="T14" fmla="*/ 130 w 161"/>
              <a:gd name="T15" fmla="*/ 0 h 94"/>
              <a:gd name="T16" fmla="*/ 142 w 161"/>
              <a:gd name="T17" fmla="*/ 14 h 94"/>
              <a:gd name="T18" fmla="*/ 161 w 161"/>
              <a:gd name="T19" fmla="*/ 42 h 94"/>
              <a:gd name="T20" fmla="*/ 153 w 161"/>
              <a:gd name="T21" fmla="*/ 72 h 94"/>
              <a:gd name="T22" fmla="*/ 118 w 161"/>
              <a:gd name="T23" fmla="*/ 84 h 94"/>
              <a:gd name="T24" fmla="*/ 98 w 161"/>
              <a:gd name="T25" fmla="*/ 94 h 94"/>
              <a:gd name="T26" fmla="*/ 70 w 161"/>
              <a:gd name="T27" fmla="*/ 91 h 94"/>
              <a:gd name="T28" fmla="*/ 34 w 161"/>
              <a:gd name="T29" fmla="*/ 76 h 94"/>
              <a:gd name="T30" fmla="*/ 8 w 161"/>
              <a:gd name="T31" fmla="*/ 64 h 94"/>
              <a:gd name="T32" fmla="*/ 0 w 161"/>
              <a:gd name="T33" fmla="*/ 40 h 94"/>
              <a:gd name="T34" fmla="*/ 15 w 161"/>
              <a:gd name="T35" fmla="*/ 9 h 94"/>
              <a:gd name="T36" fmla="*/ 30 w 161"/>
              <a:gd name="T37" fmla="*/ 10 h 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61" h="94">
                <a:moveTo>
                  <a:pt x="12" y="34"/>
                </a:moveTo>
                <a:lnTo>
                  <a:pt x="13" y="57"/>
                </a:lnTo>
                <a:lnTo>
                  <a:pt x="53" y="70"/>
                </a:lnTo>
                <a:lnTo>
                  <a:pt x="91" y="84"/>
                </a:lnTo>
                <a:lnTo>
                  <a:pt x="130" y="65"/>
                </a:lnTo>
                <a:lnTo>
                  <a:pt x="149" y="51"/>
                </a:lnTo>
                <a:lnTo>
                  <a:pt x="142" y="27"/>
                </a:lnTo>
                <a:lnTo>
                  <a:pt x="130" y="0"/>
                </a:lnTo>
                <a:lnTo>
                  <a:pt x="142" y="14"/>
                </a:lnTo>
                <a:lnTo>
                  <a:pt x="161" y="42"/>
                </a:lnTo>
                <a:lnTo>
                  <a:pt x="153" y="72"/>
                </a:lnTo>
                <a:lnTo>
                  <a:pt x="118" y="84"/>
                </a:lnTo>
                <a:lnTo>
                  <a:pt x="98" y="94"/>
                </a:lnTo>
                <a:lnTo>
                  <a:pt x="70" y="91"/>
                </a:lnTo>
                <a:lnTo>
                  <a:pt x="34" y="76"/>
                </a:lnTo>
                <a:lnTo>
                  <a:pt x="8" y="64"/>
                </a:lnTo>
                <a:lnTo>
                  <a:pt x="0" y="40"/>
                </a:lnTo>
                <a:lnTo>
                  <a:pt x="15" y="9"/>
                </a:lnTo>
                <a:lnTo>
                  <a:pt x="30" y="1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3" name="Freeform 55"/>
          <p:cNvSpPr>
            <a:spLocks noChangeArrowheads="1"/>
          </p:cNvSpPr>
          <p:nvPr/>
        </p:nvSpPr>
        <p:spPr bwMode="auto">
          <a:xfrm>
            <a:off x="3094038" y="1519238"/>
            <a:ext cx="39687" cy="69850"/>
          </a:xfrm>
          <a:custGeom>
            <a:avLst/>
            <a:gdLst>
              <a:gd name="T0" fmla="*/ 25 w 25"/>
              <a:gd name="T1" fmla="*/ 0 h 44"/>
              <a:gd name="T2" fmla="*/ 25 w 25"/>
              <a:gd name="T3" fmla="*/ 44 h 44"/>
              <a:gd name="T4" fmla="*/ 0 w 25"/>
              <a:gd name="T5" fmla="*/ 39 h 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</a:cxnLst>
            <a:rect l="0" t="0" r="r" b="b"/>
            <a:pathLst>
              <a:path w="25" h="44">
                <a:moveTo>
                  <a:pt x="25" y="0"/>
                </a:moveTo>
                <a:lnTo>
                  <a:pt x="25" y="44"/>
                </a:lnTo>
                <a:lnTo>
                  <a:pt x="0" y="39"/>
                </a:lnTo>
                <a:close/>
              </a:path>
            </a:pathLst>
          </a:cu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4" name="Freeform 56"/>
          <p:cNvSpPr>
            <a:spLocks noChangeArrowheads="1"/>
          </p:cNvSpPr>
          <p:nvPr/>
        </p:nvSpPr>
        <p:spPr bwMode="auto">
          <a:xfrm>
            <a:off x="3022600" y="1657350"/>
            <a:ext cx="87313" cy="134938"/>
          </a:xfrm>
          <a:custGeom>
            <a:avLst/>
            <a:gdLst>
              <a:gd name="T0" fmla="*/ 0 w 55"/>
              <a:gd name="T1" fmla="*/ 76 h 85"/>
              <a:gd name="T2" fmla="*/ 6 w 55"/>
              <a:gd name="T3" fmla="*/ 61 h 85"/>
              <a:gd name="T4" fmla="*/ 12 w 55"/>
              <a:gd name="T5" fmla="*/ 44 h 85"/>
              <a:gd name="T6" fmla="*/ 15 w 55"/>
              <a:gd name="T7" fmla="*/ 33 h 85"/>
              <a:gd name="T8" fmla="*/ 21 w 55"/>
              <a:gd name="T9" fmla="*/ 35 h 85"/>
              <a:gd name="T10" fmla="*/ 55 w 55"/>
              <a:gd name="T11" fmla="*/ 0 h 85"/>
              <a:gd name="T12" fmla="*/ 52 w 55"/>
              <a:gd name="T13" fmla="*/ 18 h 85"/>
              <a:gd name="T14" fmla="*/ 46 w 55"/>
              <a:gd name="T15" fmla="*/ 35 h 85"/>
              <a:gd name="T16" fmla="*/ 36 w 55"/>
              <a:gd name="T17" fmla="*/ 52 h 85"/>
              <a:gd name="T18" fmla="*/ 23 w 55"/>
              <a:gd name="T19" fmla="*/ 70 h 85"/>
              <a:gd name="T20" fmla="*/ 9 w 55"/>
              <a:gd name="T21" fmla="*/ 84 h 85"/>
              <a:gd name="T22" fmla="*/ 3 w 55"/>
              <a:gd name="T23" fmla="*/ 8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55" h="85">
                <a:moveTo>
                  <a:pt x="0" y="76"/>
                </a:moveTo>
                <a:lnTo>
                  <a:pt x="6" y="61"/>
                </a:lnTo>
                <a:lnTo>
                  <a:pt x="12" y="44"/>
                </a:lnTo>
                <a:lnTo>
                  <a:pt x="15" y="33"/>
                </a:lnTo>
                <a:lnTo>
                  <a:pt x="21" y="35"/>
                </a:lnTo>
                <a:lnTo>
                  <a:pt x="55" y="0"/>
                </a:lnTo>
                <a:lnTo>
                  <a:pt x="52" y="18"/>
                </a:lnTo>
                <a:lnTo>
                  <a:pt x="46" y="35"/>
                </a:lnTo>
                <a:lnTo>
                  <a:pt x="36" y="52"/>
                </a:lnTo>
                <a:lnTo>
                  <a:pt x="23" y="70"/>
                </a:lnTo>
                <a:lnTo>
                  <a:pt x="9" y="84"/>
                </a:lnTo>
                <a:lnTo>
                  <a:pt x="3" y="85"/>
                </a:lnTo>
                <a:close/>
              </a:path>
            </a:pathLst>
          </a:cu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5" name="Freeform 57"/>
          <p:cNvSpPr>
            <a:spLocks noChangeArrowheads="1"/>
          </p:cNvSpPr>
          <p:nvPr/>
        </p:nvSpPr>
        <p:spPr bwMode="auto">
          <a:xfrm>
            <a:off x="2344738" y="2044700"/>
            <a:ext cx="323850" cy="47625"/>
          </a:xfrm>
          <a:custGeom>
            <a:avLst/>
            <a:gdLst>
              <a:gd name="T0" fmla="*/ 10 w 204"/>
              <a:gd name="T1" fmla="*/ 16 h 30"/>
              <a:gd name="T2" fmla="*/ 40 w 204"/>
              <a:gd name="T3" fmla="*/ 24 h 30"/>
              <a:gd name="T4" fmla="*/ 70 w 204"/>
              <a:gd name="T5" fmla="*/ 28 h 30"/>
              <a:gd name="T6" fmla="*/ 105 w 204"/>
              <a:gd name="T7" fmla="*/ 29 h 30"/>
              <a:gd name="T8" fmla="*/ 143 w 204"/>
              <a:gd name="T9" fmla="*/ 30 h 30"/>
              <a:gd name="T10" fmla="*/ 171 w 204"/>
              <a:gd name="T11" fmla="*/ 22 h 30"/>
              <a:gd name="T12" fmla="*/ 192 w 204"/>
              <a:gd name="T13" fmla="*/ 14 h 30"/>
              <a:gd name="T14" fmla="*/ 204 w 204"/>
              <a:gd name="T15" fmla="*/ 0 h 30"/>
              <a:gd name="T16" fmla="*/ 165 w 204"/>
              <a:gd name="T17" fmla="*/ 5 h 30"/>
              <a:gd name="T18" fmla="*/ 115 w 204"/>
              <a:gd name="T19" fmla="*/ 13 h 30"/>
              <a:gd name="T20" fmla="*/ 81 w 204"/>
              <a:gd name="T21" fmla="*/ 13 h 30"/>
              <a:gd name="T22" fmla="*/ 42 w 204"/>
              <a:gd name="T23" fmla="*/ 10 h 30"/>
              <a:gd name="T24" fmla="*/ 0 w 204"/>
              <a:gd name="T25" fmla="*/ 9 h 30"/>
              <a:gd name="T26" fmla="*/ 2 w 204"/>
              <a:gd name="T27" fmla="*/ 10 h 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204" h="30">
                <a:moveTo>
                  <a:pt x="10" y="16"/>
                </a:moveTo>
                <a:lnTo>
                  <a:pt x="40" y="24"/>
                </a:lnTo>
                <a:lnTo>
                  <a:pt x="70" y="28"/>
                </a:lnTo>
                <a:lnTo>
                  <a:pt x="105" y="29"/>
                </a:lnTo>
                <a:lnTo>
                  <a:pt x="143" y="30"/>
                </a:lnTo>
                <a:lnTo>
                  <a:pt x="171" y="22"/>
                </a:lnTo>
                <a:lnTo>
                  <a:pt x="192" y="14"/>
                </a:lnTo>
                <a:lnTo>
                  <a:pt x="204" y="0"/>
                </a:lnTo>
                <a:lnTo>
                  <a:pt x="165" y="5"/>
                </a:lnTo>
                <a:lnTo>
                  <a:pt x="115" y="13"/>
                </a:lnTo>
                <a:lnTo>
                  <a:pt x="81" y="13"/>
                </a:lnTo>
                <a:lnTo>
                  <a:pt x="42" y="10"/>
                </a:lnTo>
                <a:lnTo>
                  <a:pt x="0" y="9"/>
                </a:lnTo>
                <a:lnTo>
                  <a:pt x="2" y="10"/>
                </a:lnTo>
                <a:close/>
              </a:path>
            </a:pathLst>
          </a:custGeom>
          <a:solidFill>
            <a:srgbClr val="D2D2D2"/>
          </a:solidFill>
          <a:ln w="12700">
            <a:solidFill>
              <a:srgbClr val="D2D2D2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6" name="Freeform 58"/>
          <p:cNvSpPr>
            <a:spLocks noChangeArrowheads="1"/>
          </p:cNvSpPr>
          <p:nvPr/>
        </p:nvSpPr>
        <p:spPr bwMode="auto">
          <a:xfrm>
            <a:off x="2419350" y="647700"/>
            <a:ext cx="336550" cy="352425"/>
          </a:xfrm>
          <a:custGeom>
            <a:avLst/>
            <a:gdLst>
              <a:gd name="T0" fmla="*/ 111 w 212"/>
              <a:gd name="T1" fmla="*/ 6 h 222"/>
              <a:gd name="T2" fmla="*/ 179 w 212"/>
              <a:gd name="T3" fmla="*/ 2 h 222"/>
              <a:gd name="T4" fmla="*/ 205 w 212"/>
              <a:gd name="T5" fmla="*/ 21 h 222"/>
              <a:gd name="T6" fmla="*/ 196 w 212"/>
              <a:gd name="T7" fmla="*/ 39 h 222"/>
              <a:gd name="T8" fmla="*/ 212 w 212"/>
              <a:gd name="T9" fmla="*/ 62 h 222"/>
              <a:gd name="T10" fmla="*/ 193 w 212"/>
              <a:gd name="T11" fmla="*/ 69 h 222"/>
              <a:gd name="T12" fmla="*/ 160 w 212"/>
              <a:gd name="T13" fmla="*/ 58 h 222"/>
              <a:gd name="T14" fmla="*/ 141 w 212"/>
              <a:gd name="T15" fmla="*/ 69 h 222"/>
              <a:gd name="T16" fmla="*/ 167 w 212"/>
              <a:gd name="T17" fmla="*/ 77 h 222"/>
              <a:gd name="T18" fmla="*/ 137 w 212"/>
              <a:gd name="T19" fmla="*/ 88 h 222"/>
              <a:gd name="T20" fmla="*/ 152 w 212"/>
              <a:gd name="T21" fmla="*/ 118 h 222"/>
              <a:gd name="T22" fmla="*/ 170 w 212"/>
              <a:gd name="T23" fmla="*/ 163 h 222"/>
              <a:gd name="T24" fmla="*/ 144 w 212"/>
              <a:gd name="T25" fmla="*/ 156 h 222"/>
              <a:gd name="T26" fmla="*/ 144 w 212"/>
              <a:gd name="T27" fmla="*/ 177 h 222"/>
              <a:gd name="T28" fmla="*/ 152 w 212"/>
              <a:gd name="T29" fmla="*/ 192 h 222"/>
              <a:gd name="T30" fmla="*/ 123 w 212"/>
              <a:gd name="T31" fmla="*/ 185 h 222"/>
              <a:gd name="T32" fmla="*/ 123 w 212"/>
              <a:gd name="T33" fmla="*/ 207 h 222"/>
              <a:gd name="T34" fmla="*/ 58 w 212"/>
              <a:gd name="T35" fmla="*/ 222 h 222"/>
              <a:gd name="T36" fmla="*/ 0 w 212"/>
              <a:gd name="T37" fmla="*/ 211 h 222"/>
              <a:gd name="T38" fmla="*/ 92 w 212"/>
              <a:gd name="T39" fmla="*/ 174 h 222"/>
              <a:gd name="T40" fmla="*/ 81 w 212"/>
              <a:gd name="T41" fmla="*/ 156 h 222"/>
              <a:gd name="T42" fmla="*/ 111 w 212"/>
              <a:gd name="T43" fmla="*/ 137 h 222"/>
              <a:gd name="T44" fmla="*/ 6 w 212"/>
              <a:gd name="T45" fmla="*/ 96 h 222"/>
              <a:gd name="T46" fmla="*/ 118 w 212"/>
              <a:gd name="T47" fmla="*/ 88 h 222"/>
              <a:gd name="T48" fmla="*/ 87 w 212"/>
              <a:gd name="T49" fmla="*/ 58 h 222"/>
              <a:gd name="T50" fmla="*/ 137 w 212"/>
              <a:gd name="T51" fmla="*/ 21 h 222"/>
              <a:gd name="T52" fmla="*/ 72 w 212"/>
              <a:gd name="T53" fmla="*/ 0 h 2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212" h="222">
                <a:moveTo>
                  <a:pt x="111" y="6"/>
                </a:moveTo>
                <a:lnTo>
                  <a:pt x="179" y="2"/>
                </a:lnTo>
                <a:lnTo>
                  <a:pt x="205" y="21"/>
                </a:lnTo>
                <a:lnTo>
                  <a:pt x="196" y="39"/>
                </a:lnTo>
                <a:lnTo>
                  <a:pt x="212" y="62"/>
                </a:lnTo>
                <a:lnTo>
                  <a:pt x="193" y="69"/>
                </a:lnTo>
                <a:lnTo>
                  <a:pt x="160" y="58"/>
                </a:lnTo>
                <a:lnTo>
                  <a:pt x="141" y="69"/>
                </a:lnTo>
                <a:lnTo>
                  <a:pt x="167" y="77"/>
                </a:lnTo>
                <a:lnTo>
                  <a:pt x="137" y="88"/>
                </a:lnTo>
                <a:lnTo>
                  <a:pt x="152" y="118"/>
                </a:lnTo>
                <a:lnTo>
                  <a:pt x="170" y="163"/>
                </a:lnTo>
                <a:lnTo>
                  <a:pt x="144" y="156"/>
                </a:lnTo>
                <a:lnTo>
                  <a:pt x="144" y="177"/>
                </a:lnTo>
                <a:lnTo>
                  <a:pt x="152" y="192"/>
                </a:lnTo>
                <a:lnTo>
                  <a:pt x="123" y="185"/>
                </a:lnTo>
                <a:lnTo>
                  <a:pt x="123" y="207"/>
                </a:lnTo>
                <a:lnTo>
                  <a:pt x="58" y="222"/>
                </a:lnTo>
                <a:lnTo>
                  <a:pt x="0" y="211"/>
                </a:lnTo>
                <a:lnTo>
                  <a:pt x="92" y="174"/>
                </a:lnTo>
                <a:lnTo>
                  <a:pt x="81" y="156"/>
                </a:lnTo>
                <a:lnTo>
                  <a:pt x="111" y="137"/>
                </a:lnTo>
                <a:lnTo>
                  <a:pt x="6" y="96"/>
                </a:lnTo>
                <a:lnTo>
                  <a:pt x="118" y="88"/>
                </a:lnTo>
                <a:lnTo>
                  <a:pt x="87" y="58"/>
                </a:lnTo>
                <a:lnTo>
                  <a:pt x="137" y="21"/>
                </a:lnTo>
                <a:lnTo>
                  <a:pt x="72" y="0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C17D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7" name="Freeform 59"/>
          <p:cNvSpPr>
            <a:spLocks noChangeArrowheads="1"/>
          </p:cNvSpPr>
          <p:nvPr/>
        </p:nvSpPr>
        <p:spPr bwMode="auto">
          <a:xfrm>
            <a:off x="2913063" y="771525"/>
            <a:ext cx="47625" cy="152400"/>
          </a:xfrm>
          <a:custGeom>
            <a:avLst/>
            <a:gdLst>
              <a:gd name="T0" fmla="*/ 0 w 30"/>
              <a:gd name="T1" fmla="*/ 96 h 96"/>
              <a:gd name="T2" fmla="*/ 30 w 30"/>
              <a:gd name="T3" fmla="*/ 73 h 96"/>
              <a:gd name="T4" fmla="*/ 26 w 30"/>
              <a:gd name="T5" fmla="*/ 40 h 96"/>
              <a:gd name="T6" fmla="*/ 14 w 30"/>
              <a:gd name="T7" fmla="*/ 0 h 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" h="96">
                <a:moveTo>
                  <a:pt x="0" y="96"/>
                </a:moveTo>
                <a:lnTo>
                  <a:pt x="30" y="73"/>
                </a:lnTo>
                <a:lnTo>
                  <a:pt x="26" y="40"/>
                </a:lnTo>
                <a:lnTo>
                  <a:pt x="14" y="0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C17D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8" name="Freeform 60"/>
          <p:cNvSpPr>
            <a:spLocks noChangeArrowheads="1"/>
          </p:cNvSpPr>
          <p:nvPr/>
        </p:nvSpPr>
        <p:spPr bwMode="auto">
          <a:xfrm>
            <a:off x="1928813" y="731838"/>
            <a:ext cx="360362" cy="304800"/>
          </a:xfrm>
          <a:custGeom>
            <a:avLst/>
            <a:gdLst>
              <a:gd name="T0" fmla="*/ 226 w 227"/>
              <a:gd name="T1" fmla="*/ 9 h 192"/>
              <a:gd name="T2" fmla="*/ 174 w 227"/>
              <a:gd name="T3" fmla="*/ 17 h 192"/>
              <a:gd name="T4" fmla="*/ 159 w 227"/>
              <a:gd name="T5" fmla="*/ 0 h 192"/>
              <a:gd name="T6" fmla="*/ 86 w 227"/>
              <a:gd name="T7" fmla="*/ 46 h 192"/>
              <a:gd name="T8" fmla="*/ 33 w 227"/>
              <a:gd name="T9" fmla="*/ 98 h 192"/>
              <a:gd name="T10" fmla="*/ 0 w 227"/>
              <a:gd name="T11" fmla="*/ 151 h 192"/>
              <a:gd name="T12" fmla="*/ 52 w 227"/>
              <a:gd name="T13" fmla="*/ 176 h 192"/>
              <a:gd name="T14" fmla="*/ 52 w 227"/>
              <a:gd name="T15" fmla="*/ 147 h 192"/>
              <a:gd name="T16" fmla="*/ 75 w 227"/>
              <a:gd name="T17" fmla="*/ 128 h 192"/>
              <a:gd name="T18" fmla="*/ 93 w 227"/>
              <a:gd name="T19" fmla="*/ 192 h 192"/>
              <a:gd name="T20" fmla="*/ 114 w 227"/>
              <a:gd name="T21" fmla="*/ 117 h 192"/>
              <a:gd name="T22" fmla="*/ 124 w 227"/>
              <a:gd name="T23" fmla="*/ 87 h 192"/>
              <a:gd name="T24" fmla="*/ 164 w 227"/>
              <a:gd name="T25" fmla="*/ 110 h 192"/>
              <a:gd name="T26" fmla="*/ 157 w 227"/>
              <a:gd name="T27" fmla="*/ 68 h 192"/>
              <a:gd name="T28" fmla="*/ 175 w 227"/>
              <a:gd name="T29" fmla="*/ 65 h 192"/>
              <a:gd name="T30" fmla="*/ 190 w 227"/>
              <a:gd name="T31" fmla="*/ 84 h 192"/>
              <a:gd name="T32" fmla="*/ 227 w 227"/>
              <a:gd name="T33" fmla="*/ 66 h 1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27" h="192">
                <a:moveTo>
                  <a:pt x="226" y="9"/>
                </a:moveTo>
                <a:lnTo>
                  <a:pt x="174" y="17"/>
                </a:lnTo>
                <a:lnTo>
                  <a:pt x="159" y="0"/>
                </a:lnTo>
                <a:lnTo>
                  <a:pt x="86" y="46"/>
                </a:lnTo>
                <a:lnTo>
                  <a:pt x="33" y="98"/>
                </a:lnTo>
                <a:lnTo>
                  <a:pt x="0" y="151"/>
                </a:lnTo>
                <a:lnTo>
                  <a:pt x="52" y="176"/>
                </a:lnTo>
                <a:lnTo>
                  <a:pt x="52" y="147"/>
                </a:lnTo>
                <a:lnTo>
                  <a:pt x="75" y="128"/>
                </a:lnTo>
                <a:lnTo>
                  <a:pt x="93" y="192"/>
                </a:lnTo>
                <a:lnTo>
                  <a:pt x="114" y="117"/>
                </a:lnTo>
                <a:lnTo>
                  <a:pt x="124" y="87"/>
                </a:lnTo>
                <a:lnTo>
                  <a:pt x="164" y="110"/>
                </a:lnTo>
                <a:lnTo>
                  <a:pt x="157" y="68"/>
                </a:lnTo>
                <a:lnTo>
                  <a:pt x="175" y="65"/>
                </a:lnTo>
                <a:lnTo>
                  <a:pt x="190" y="84"/>
                </a:lnTo>
                <a:lnTo>
                  <a:pt x="227" y="66"/>
                </a:lnTo>
                <a:close/>
              </a:path>
            </a:pathLst>
          </a:custGeom>
          <a:solidFill>
            <a:srgbClr val="FFC17D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C17D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9" name="Freeform 61"/>
          <p:cNvSpPr>
            <a:spLocks noChangeArrowheads="1"/>
          </p:cNvSpPr>
          <p:nvPr/>
        </p:nvSpPr>
        <p:spPr bwMode="auto">
          <a:xfrm>
            <a:off x="2398713" y="2205038"/>
            <a:ext cx="190500" cy="84137"/>
          </a:xfrm>
          <a:custGeom>
            <a:avLst/>
            <a:gdLst>
              <a:gd name="T0" fmla="*/ 40 w 120"/>
              <a:gd name="T1" fmla="*/ 45 h 53"/>
              <a:gd name="T2" fmla="*/ 94 w 120"/>
              <a:gd name="T3" fmla="*/ 53 h 53"/>
              <a:gd name="T4" fmla="*/ 120 w 120"/>
              <a:gd name="T5" fmla="*/ 45 h 53"/>
              <a:gd name="T6" fmla="*/ 90 w 120"/>
              <a:gd name="T7" fmla="*/ 34 h 53"/>
              <a:gd name="T8" fmla="*/ 101 w 120"/>
              <a:gd name="T9" fmla="*/ 14 h 53"/>
              <a:gd name="T10" fmla="*/ 0 w 120"/>
              <a:gd name="T11" fmla="*/ 0 h 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120" h="53">
                <a:moveTo>
                  <a:pt x="40" y="45"/>
                </a:moveTo>
                <a:lnTo>
                  <a:pt x="94" y="53"/>
                </a:lnTo>
                <a:lnTo>
                  <a:pt x="120" y="45"/>
                </a:lnTo>
                <a:lnTo>
                  <a:pt x="90" y="34"/>
                </a:lnTo>
                <a:lnTo>
                  <a:pt x="101" y="14"/>
                </a:lnTo>
                <a:lnTo>
                  <a:pt x="0" y="0"/>
                </a:lnTo>
                <a:close/>
              </a:path>
            </a:pathLst>
          </a:custGeom>
          <a:solidFill>
            <a:srgbClr val="A6698E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6698E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0" name="Freeform 62"/>
          <p:cNvSpPr>
            <a:spLocks noChangeArrowheads="1"/>
          </p:cNvSpPr>
          <p:nvPr/>
        </p:nvSpPr>
        <p:spPr bwMode="auto">
          <a:xfrm>
            <a:off x="2195513" y="1522413"/>
            <a:ext cx="230187" cy="92075"/>
          </a:xfrm>
          <a:custGeom>
            <a:avLst/>
            <a:gdLst>
              <a:gd name="T0" fmla="*/ 128 w 145"/>
              <a:gd name="T1" fmla="*/ 16 h 58"/>
              <a:gd name="T2" fmla="*/ 112 w 145"/>
              <a:gd name="T3" fmla="*/ 9 h 58"/>
              <a:gd name="T4" fmla="*/ 99 w 145"/>
              <a:gd name="T5" fmla="*/ 4 h 58"/>
              <a:gd name="T6" fmla="*/ 82 w 145"/>
              <a:gd name="T7" fmla="*/ 2 h 58"/>
              <a:gd name="T8" fmla="*/ 65 w 145"/>
              <a:gd name="T9" fmla="*/ 0 h 58"/>
              <a:gd name="T10" fmla="*/ 52 w 145"/>
              <a:gd name="T11" fmla="*/ 2 h 58"/>
              <a:gd name="T12" fmla="*/ 37 w 145"/>
              <a:gd name="T13" fmla="*/ 6 h 58"/>
              <a:gd name="T14" fmla="*/ 22 w 145"/>
              <a:gd name="T15" fmla="*/ 11 h 58"/>
              <a:gd name="T16" fmla="*/ 11 w 145"/>
              <a:gd name="T17" fmla="*/ 16 h 58"/>
              <a:gd name="T18" fmla="*/ 0 w 145"/>
              <a:gd name="T19" fmla="*/ 23 h 58"/>
              <a:gd name="T20" fmla="*/ 1 w 145"/>
              <a:gd name="T21" fmla="*/ 30 h 58"/>
              <a:gd name="T22" fmla="*/ 13 w 145"/>
              <a:gd name="T23" fmla="*/ 41 h 58"/>
              <a:gd name="T24" fmla="*/ 32 w 145"/>
              <a:gd name="T25" fmla="*/ 50 h 58"/>
              <a:gd name="T26" fmla="*/ 51 w 145"/>
              <a:gd name="T27" fmla="*/ 56 h 58"/>
              <a:gd name="T28" fmla="*/ 83 w 145"/>
              <a:gd name="T29" fmla="*/ 58 h 58"/>
              <a:gd name="T30" fmla="*/ 102 w 145"/>
              <a:gd name="T31" fmla="*/ 55 h 58"/>
              <a:gd name="T32" fmla="*/ 121 w 145"/>
              <a:gd name="T33" fmla="*/ 50 h 58"/>
              <a:gd name="T34" fmla="*/ 135 w 145"/>
              <a:gd name="T35" fmla="*/ 45 h 58"/>
              <a:gd name="T36" fmla="*/ 145 w 145"/>
              <a:gd name="T37" fmla="*/ 26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</a:cxnLst>
            <a:rect l="0" t="0" r="r" b="b"/>
            <a:pathLst>
              <a:path w="145" h="58">
                <a:moveTo>
                  <a:pt x="128" y="16"/>
                </a:moveTo>
                <a:lnTo>
                  <a:pt x="112" y="9"/>
                </a:lnTo>
                <a:lnTo>
                  <a:pt x="99" y="4"/>
                </a:lnTo>
                <a:lnTo>
                  <a:pt x="82" y="2"/>
                </a:lnTo>
                <a:lnTo>
                  <a:pt x="65" y="0"/>
                </a:lnTo>
                <a:lnTo>
                  <a:pt x="52" y="2"/>
                </a:lnTo>
                <a:lnTo>
                  <a:pt x="37" y="6"/>
                </a:lnTo>
                <a:lnTo>
                  <a:pt x="22" y="11"/>
                </a:lnTo>
                <a:lnTo>
                  <a:pt x="11" y="16"/>
                </a:lnTo>
                <a:lnTo>
                  <a:pt x="0" y="23"/>
                </a:lnTo>
                <a:lnTo>
                  <a:pt x="1" y="30"/>
                </a:lnTo>
                <a:lnTo>
                  <a:pt x="13" y="41"/>
                </a:lnTo>
                <a:lnTo>
                  <a:pt x="32" y="50"/>
                </a:lnTo>
                <a:lnTo>
                  <a:pt x="51" y="56"/>
                </a:lnTo>
                <a:lnTo>
                  <a:pt x="83" y="58"/>
                </a:lnTo>
                <a:lnTo>
                  <a:pt x="102" y="55"/>
                </a:lnTo>
                <a:lnTo>
                  <a:pt x="121" y="50"/>
                </a:lnTo>
                <a:lnTo>
                  <a:pt x="135" y="45"/>
                </a:lnTo>
                <a:lnTo>
                  <a:pt x="145" y="2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1" name="Freeform 63"/>
          <p:cNvSpPr>
            <a:spLocks noChangeArrowheads="1"/>
          </p:cNvSpPr>
          <p:nvPr/>
        </p:nvSpPr>
        <p:spPr bwMode="auto">
          <a:xfrm>
            <a:off x="2568575" y="1455738"/>
            <a:ext cx="166688" cy="358775"/>
          </a:xfrm>
          <a:custGeom>
            <a:avLst/>
            <a:gdLst>
              <a:gd name="T0" fmla="*/ 39 w 105"/>
              <a:gd name="T1" fmla="*/ 32 h 226"/>
              <a:gd name="T2" fmla="*/ 28 w 105"/>
              <a:gd name="T3" fmla="*/ 55 h 226"/>
              <a:gd name="T4" fmla="*/ 21 w 105"/>
              <a:gd name="T5" fmla="*/ 71 h 226"/>
              <a:gd name="T6" fmla="*/ 12 w 105"/>
              <a:gd name="T7" fmla="*/ 94 h 226"/>
              <a:gd name="T8" fmla="*/ 25 w 105"/>
              <a:gd name="T9" fmla="*/ 160 h 226"/>
              <a:gd name="T10" fmla="*/ 22 w 105"/>
              <a:gd name="T11" fmla="*/ 189 h 226"/>
              <a:gd name="T12" fmla="*/ 29 w 105"/>
              <a:gd name="T13" fmla="*/ 226 h 226"/>
              <a:gd name="T14" fmla="*/ 13 w 105"/>
              <a:gd name="T15" fmla="*/ 209 h 226"/>
              <a:gd name="T16" fmla="*/ 0 w 105"/>
              <a:gd name="T17" fmla="*/ 92 h 226"/>
              <a:gd name="T18" fmla="*/ 14 w 105"/>
              <a:gd name="T19" fmla="*/ 48 h 226"/>
              <a:gd name="T20" fmla="*/ 37 w 105"/>
              <a:gd name="T21" fmla="*/ 12 h 226"/>
              <a:gd name="T22" fmla="*/ 105 w 105"/>
              <a:gd name="T23" fmla="*/ 0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</a:cxnLst>
            <a:rect l="0" t="0" r="r" b="b"/>
            <a:pathLst>
              <a:path w="105" h="226">
                <a:moveTo>
                  <a:pt x="39" y="32"/>
                </a:moveTo>
                <a:lnTo>
                  <a:pt x="28" y="55"/>
                </a:lnTo>
                <a:lnTo>
                  <a:pt x="21" y="71"/>
                </a:lnTo>
                <a:lnTo>
                  <a:pt x="12" y="94"/>
                </a:lnTo>
                <a:lnTo>
                  <a:pt x="25" y="160"/>
                </a:lnTo>
                <a:lnTo>
                  <a:pt x="22" y="189"/>
                </a:lnTo>
                <a:lnTo>
                  <a:pt x="29" y="226"/>
                </a:lnTo>
                <a:lnTo>
                  <a:pt x="13" y="209"/>
                </a:lnTo>
                <a:lnTo>
                  <a:pt x="0" y="92"/>
                </a:lnTo>
                <a:lnTo>
                  <a:pt x="14" y="48"/>
                </a:lnTo>
                <a:lnTo>
                  <a:pt x="37" y="12"/>
                </a:lnTo>
                <a:lnTo>
                  <a:pt x="105" y="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2" name="Freeform 64"/>
          <p:cNvSpPr>
            <a:spLocks noChangeArrowheads="1"/>
          </p:cNvSpPr>
          <p:nvPr/>
        </p:nvSpPr>
        <p:spPr bwMode="auto">
          <a:xfrm>
            <a:off x="2655888" y="1528763"/>
            <a:ext cx="241300" cy="87312"/>
          </a:xfrm>
          <a:custGeom>
            <a:avLst/>
            <a:gdLst>
              <a:gd name="T0" fmla="*/ 46 w 152"/>
              <a:gd name="T1" fmla="*/ 0 h 55"/>
              <a:gd name="T2" fmla="*/ 66 w 152"/>
              <a:gd name="T3" fmla="*/ 2 h 55"/>
              <a:gd name="T4" fmla="*/ 99 w 152"/>
              <a:gd name="T5" fmla="*/ 5 h 55"/>
              <a:gd name="T6" fmla="*/ 129 w 152"/>
              <a:gd name="T7" fmla="*/ 16 h 55"/>
              <a:gd name="T8" fmla="*/ 142 w 152"/>
              <a:gd name="T9" fmla="*/ 24 h 55"/>
              <a:gd name="T10" fmla="*/ 152 w 152"/>
              <a:gd name="T11" fmla="*/ 34 h 55"/>
              <a:gd name="T12" fmla="*/ 146 w 152"/>
              <a:gd name="T13" fmla="*/ 40 h 55"/>
              <a:gd name="T14" fmla="*/ 113 w 152"/>
              <a:gd name="T15" fmla="*/ 53 h 55"/>
              <a:gd name="T16" fmla="*/ 94 w 152"/>
              <a:gd name="T17" fmla="*/ 55 h 55"/>
              <a:gd name="T18" fmla="*/ 46 w 152"/>
              <a:gd name="T19" fmla="*/ 53 h 55"/>
              <a:gd name="T20" fmla="*/ 18 w 152"/>
              <a:gd name="T21" fmla="*/ 34 h 55"/>
              <a:gd name="T22" fmla="*/ 0 w 152"/>
              <a:gd name="T23" fmla="*/ 24 h 55"/>
              <a:gd name="T24" fmla="*/ 7 w 152"/>
              <a:gd name="T25" fmla="*/ 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</a:cxnLst>
            <a:rect l="0" t="0" r="r" b="b"/>
            <a:pathLst>
              <a:path w="152" h="55">
                <a:moveTo>
                  <a:pt x="46" y="0"/>
                </a:moveTo>
                <a:lnTo>
                  <a:pt x="66" y="2"/>
                </a:lnTo>
                <a:lnTo>
                  <a:pt x="99" y="5"/>
                </a:lnTo>
                <a:lnTo>
                  <a:pt x="129" y="16"/>
                </a:lnTo>
                <a:lnTo>
                  <a:pt x="142" y="24"/>
                </a:lnTo>
                <a:lnTo>
                  <a:pt x="152" y="34"/>
                </a:lnTo>
                <a:lnTo>
                  <a:pt x="146" y="40"/>
                </a:lnTo>
                <a:lnTo>
                  <a:pt x="113" y="53"/>
                </a:lnTo>
                <a:lnTo>
                  <a:pt x="94" y="55"/>
                </a:lnTo>
                <a:lnTo>
                  <a:pt x="46" y="53"/>
                </a:lnTo>
                <a:lnTo>
                  <a:pt x="18" y="34"/>
                </a:lnTo>
                <a:lnTo>
                  <a:pt x="0" y="24"/>
                </a:lnTo>
                <a:lnTo>
                  <a:pt x="7" y="8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3" name="Freeform 65"/>
          <p:cNvSpPr>
            <a:spLocks noChangeArrowheads="1"/>
          </p:cNvSpPr>
          <p:nvPr/>
        </p:nvSpPr>
        <p:spPr bwMode="auto">
          <a:xfrm>
            <a:off x="2693988" y="1546225"/>
            <a:ext cx="53975" cy="57150"/>
          </a:xfrm>
          <a:custGeom>
            <a:avLst/>
            <a:gdLst>
              <a:gd name="T0" fmla="*/ 25 w 34"/>
              <a:gd name="T1" fmla="*/ 11 h 36"/>
              <a:gd name="T2" fmla="*/ 24 w 34"/>
              <a:gd name="T3" fmla="*/ 21 h 36"/>
              <a:gd name="T4" fmla="*/ 24 w 34"/>
              <a:gd name="T5" fmla="*/ 28 h 36"/>
              <a:gd name="T6" fmla="*/ 32 w 34"/>
              <a:gd name="T7" fmla="*/ 36 h 36"/>
              <a:gd name="T8" fmla="*/ 31 w 34"/>
              <a:gd name="T9" fmla="*/ 36 h 36"/>
              <a:gd name="T10" fmla="*/ 25 w 34"/>
              <a:gd name="T11" fmla="*/ 35 h 36"/>
              <a:gd name="T12" fmla="*/ 17 w 34"/>
              <a:gd name="T13" fmla="*/ 31 h 36"/>
              <a:gd name="T14" fmla="*/ 8 w 34"/>
              <a:gd name="T15" fmla="*/ 25 h 36"/>
              <a:gd name="T16" fmla="*/ 0 w 34"/>
              <a:gd name="T17" fmla="*/ 18 h 36"/>
              <a:gd name="T18" fmla="*/ 1 w 34"/>
              <a:gd name="T19" fmla="*/ 12 h 36"/>
              <a:gd name="T20" fmla="*/ 7 w 34"/>
              <a:gd name="T21" fmla="*/ 6 h 36"/>
              <a:gd name="T22" fmla="*/ 18 w 34"/>
              <a:gd name="T23" fmla="*/ 1 h 36"/>
              <a:gd name="T24" fmla="*/ 29 w 34"/>
              <a:gd name="T25" fmla="*/ 0 h 36"/>
              <a:gd name="T26" fmla="*/ 34 w 34"/>
              <a:gd name="T27" fmla="*/ 1 h 36"/>
              <a:gd name="T28" fmla="*/ 32 w 34"/>
              <a:gd name="T29" fmla="*/ 4 h 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</a:cxnLst>
            <a:rect l="0" t="0" r="r" b="b"/>
            <a:pathLst>
              <a:path w="34" h="36">
                <a:moveTo>
                  <a:pt x="25" y="11"/>
                </a:moveTo>
                <a:lnTo>
                  <a:pt x="24" y="21"/>
                </a:lnTo>
                <a:lnTo>
                  <a:pt x="24" y="28"/>
                </a:lnTo>
                <a:lnTo>
                  <a:pt x="32" y="36"/>
                </a:lnTo>
                <a:lnTo>
                  <a:pt x="31" y="36"/>
                </a:lnTo>
                <a:lnTo>
                  <a:pt x="25" y="35"/>
                </a:lnTo>
                <a:lnTo>
                  <a:pt x="17" y="31"/>
                </a:lnTo>
                <a:lnTo>
                  <a:pt x="8" y="25"/>
                </a:lnTo>
                <a:lnTo>
                  <a:pt x="0" y="18"/>
                </a:lnTo>
                <a:lnTo>
                  <a:pt x="1" y="12"/>
                </a:lnTo>
                <a:lnTo>
                  <a:pt x="7" y="6"/>
                </a:lnTo>
                <a:lnTo>
                  <a:pt x="18" y="1"/>
                </a:lnTo>
                <a:lnTo>
                  <a:pt x="29" y="0"/>
                </a:lnTo>
                <a:lnTo>
                  <a:pt x="34" y="1"/>
                </a:lnTo>
                <a:lnTo>
                  <a:pt x="32" y="4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4" name="Freeform 66"/>
          <p:cNvSpPr>
            <a:spLocks noChangeArrowheads="1"/>
          </p:cNvSpPr>
          <p:nvPr/>
        </p:nvSpPr>
        <p:spPr bwMode="auto">
          <a:xfrm>
            <a:off x="2336800" y="1539875"/>
            <a:ext cx="65088" cy="58738"/>
          </a:xfrm>
          <a:custGeom>
            <a:avLst/>
            <a:gdLst>
              <a:gd name="T0" fmla="*/ 12 w 41"/>
              <a:gd name="T1" fmla="*/ 14 h 37"/>
              <a:gd name="T2" fmla="*/ 6 w 41"/>
              <a:gd name="T3" fmla="*/ 30 h 37"/>
              <a:gd name="T4" fmla="*/ 12 w 41"/>
              <a:gd name="T5" fmla="*/ 23 h 37"/>
              <a:gd name="T6" fmla="*/ 0 w 41"/>
              <a:gd name="T7" fmla="*/ 37 h 37"/>
              <a:gd name="T8" fmla="*/ 27 w 41"/>
              <a:gd name="T9" fmla="*/ 32 h 37"/>
              <a:gd name="T10" fmla="*/ 41 w 41"/>
              <a:gd name="T11" fmla="*/ 20 h 37"/>
              <a:gd name="T12" fmla="*/ 30 w 41"/>
              <a:gd name="T13" fmla="*/ 10 h 37"/>
              <a:gd name="T14" fmla="*/ 10 w 41"/>
              <a:gd name="T15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1" h="37">
                <a:moveTo>
                  <a:pt x="12" y="14"/>
                </a:moveTo>
                <a:lnTo>
                  <a:pt x="6" y="30"/>
                </a:lnTo>
                <a:lnTo>
                  <a:pt x="12" y="23"/>
                </a:lnTo>
                <a:lnTo>
                  <a:pt x="0" y="37"/>
                </a:lnTo>
                <a:lnTo>
                  <a:pt x="27" y="32"/>
                </a:lnTo>
                <a:lnTo>
                  <a:pt x="41" y="20"/>
                </a:lnTo>
                <a:lnTo>
                  <a:pt x="30" y="10"/>
                </a:lnTo>
                <a:lnTo>
                  <a:pt x="1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5" name="Freeform 67"/>
          <p:cNvSpPr>
            <a:spLocks noChangeArrowheads="1"/>
          </p:cNvSpPr>
          <p:nvPr/>
        </p:nvSpPr>
        <p:spPr bwMode="auto">
          <a:xfrm>
            <a:off x="2824163" y="1557338"/>
            <a:ext cx="53975" cy="44450"/>
          </a:xfrm>
          <a:custGeom>
            <a:avLst/>
            <a:gdLst>
              <a:gd name="T0" fmla="*/ 1 w 34"/>
              <a:gd name="T1" fmla="*/ 1 h 28"/>
              <a:gd name="T2" fmla="*/ 4 w 34"/>
              <a:gd name="T3" fmla="*/ 11 h 28"/>
              <a:gd name="T4" fmla="*/ 5 w 34"/>
              <a:gd name="T5" fmla="*/ 18 h 28"/>
              <a:gd name="T6" fmla="*/ 1 w 34"/>
              <a:gd name="T7" fmla="*/ 25 h 28"/>
              <a:gd name="T8" fmla="*/ 21 w 34"/>
              <a:gd name="T9" fmla="*/ 21 h 28"/>
              <a:gd name="T10" fmla="*/ 34 w 34"/>
              <a:gd name="T11" fmla="*/ 18 h 28"/>
              <a:gd name="T12" fmla="*/ 2 w 34"/>
              <a:gd name="T13" fmla="*/ 0 h 28"/>
              <a:gd name="T14" fmla="*/ 1 w 34"/>
              <a:gd name="T15" fmla="*/ 1 h 2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4" h="28">
                <a:moveTo>
                  <a:pt x="1" y="1"/>
                </a:moveTo>
                <a:cubicBezTo>
                  <a:pt x="1" y="1"/>
                  <a:pt x="4" y="8"/>
                  <a:pt x="4" y="11"/>
                </a:cubicBezTo>
                <a:cubicBezTo>
                  <a:pt x="5" y="13"/>
                  <a:pt x="5" y="14"/>
                  <a:pt x="5" y="18"/>
                </a:cubicBezTo>
                <a:cubicBezTo>
                  <a:pt x="6" y="18"/>
                  <a:pt x="0" y="25"/>
                  <a:pt x="1" y="25"/>
                </a:cubicBezTo>
                <a:cubicBezTo>
                  <a:pt x="4" y="28"/>
                  <a:pt x="16" y="21"/>
                  <a:pt x="21" y="21"/>
                </a:cubicBezTo>
                <a:cubicBezTo>
                  <a:pt x="24" y="19"/>
                  <a:pt x="34" y="19"/>
                  <a:pt x="34" y="18"/>
                </a:cubicBezTo>
                <a:cubicBezTo>
                  <a:pt x="34" y="11"/>
                  <a:pt x="10" y="3"/>
                  <a:pt x="2" y="0"/>
                </a:cubicBezTo>
                <a:cubicBezTo>
                  <a:pt x="2" y="0"/>
                  <a:pt x="1" y="1"/>
                  <a:pt x="1" y="1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6" name="Freeform 68"/>
          <p:cNvSpPr>
            <a:spLocks noChangeArrowheads="1"/>
          </p:cNvSpPr>
          <p:nvPr/>
        </p:nvSpPr>
        <p:spPr bwMode="auto">
          <a:xfrm>
            <a:off x="1941513" y="1501775"/>
            <a:ext cx="50800" cy="225425"/>
          </a:xfrm>
          <a:custGeom>
            <a:avLst/>
            <a:gdLst>
              <a:gd name="T0" fmla="*/ 1 w 32"/>
              <a:gd name="T1" fmla="*/ 3 h 142"/>
              <a:gd name="T2" fmla="*/ 10 w 32"/>
              <a:gd name="T3" fmla="*/ 48 h 142"/>
              <a:gd name="T4" fmla="*/ 10 w 32"/>
              <a:gd name="T5" fmla="*/ 65 h 142"/>
              <a:gd name="T6" fmla="*/ 0 w 32"/>
              <a:gd name="T7" fmla="*/ 72 h 142"/>
              <a:gd name="T8" fmla="*/ 11 w 32"/>
              <a:gd name="T9" fmla="*/ 79 h 142"/>
              <a:gd name="T10" fmla="*/ 16 w 32"/>
              <a:gd name="T11" fmla="*/ 88 h 142"/>
              <a:gd name="T12" fmla="*/ 20 w 32"/>
              <a:gd name="T13" fmla="*/ 121 h 142"/>
              <a:gd name="T14" fmla="*/ 29 w 32"/>
              <a:gd name="T15" fmla="*/ 138 h 142"/>
              <a:gd name="T16" fmla="*/ 32 w 32"/>
              <a:gd name="T17" fmla="*/ 142 h 142"/>
              <a:gd name="T18" fmla="*/ 5 w 32"/>
              <a:gd name="T19" fmla="*/ 0 h 1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32" h="142">
                <a:moveTo>
                  <a:pt x="1" y="3"/>
                </a:moveTo>
                <a:lnTo>
                  <a:pt x="10" y="48"/>
                </a:lnTo>
                <a:lnTo>
                  <a:pt x="10" y="65"/>
                </a:lnTo>
                <a:lnTo>
                  <a:pt x="0" y="72"/>
                </a:lnTo>
                <a:lnTo>
                  <a:pt x="11" y="79"/>
                </a:lnTo>
                <a:lnTo>
                  <a:pt x="16" y="88"/>
                </a:lnTo>
                <a:lnTo>
                  <a:pt x="20" y="121"/>
                </a:lnTo>
                <a:lnTo>
                  <a:pt x="29" y="138"/>
                </a:lnTo>
                <a:lnTo>
                  <a:pt x="32" y="142"/>
                </a:lnTo>
                <a:lnTo>
                  <a:pt x="5" y="0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7" name="Freeform 69"/>
          <p:cNvSpPr>
            <a:spLocks noChangeArrowheads="1"/>
          </p:cNvSpPr>
          <p:nvPr/>
        </p:nvSpPr>
        <p:spPr bwMode="auto">
          <a:xfrm>
            <a:off x="2327275" y="2047875"/>
            <a:ext cx="376238" cy="85725"/>
          </a:xfrm>
          <a:custGeom>
            <a:avLst/>
            <a:gdLst>
              <a:gd name="T0" fmla="*/ 2 w 237"/>
              <a:gd name="T1" fmla="*/ 0 h 54"/>
              <a:gd name="T2" fmla="*/ 1 w 237"/>
              <a:gd name="T3" fmla="*/ 0 h 54"/>
              <a:gd name="T4" fmla="*/ 51 w 237"/>
              <a:gd name="T5" fmla="*/ 16 h 54"/>
              <a:gd name="T6" fmla="*/ 86 w 237"/>
              <a:gd name="T7" fmla="*/ 22 h 54"/>
              <a:gd name="T8" fmla="*/ 122 w 237"/>
              <a:gd name="T9" fmla="*/ 26 h 54"/>
              <a:gd name="T10" fmla="*/ 161 w 237"/>
              <a:gd name="T11" fmla="*/ 21 h 54"/>
              <a:gd name="T12" fmla="*/ 183 w 237"/>
              <a:gd name="T13" fmla="*/ 14 h 54"/>
              <a:gd name="T14" fmla="*/ 215 w 237"/>
              <a:gd name="T15" fmla="*/ 5 h 54"/>
              <a:gd name="T16" fmla="*/ 225 w 237"/>
              <a:gd name="T17" fmla="*/ 3 h 54"/>
              <a:gd name="T18" fmla="*/ 236 w 237"/>
              <a:gd name="T19" fmla="*/ 4 h 54"/>
              <a:gd name="T20" fmla="*/ 219 w 237"/>
              <a:gd name="T21" fmla="*/ 17 h 54"/>
              <a:gd name="T22" fmla="*/ 175 w 237"/>
              <a:gd name="T23" fmla="*/ 40 h 54"/>
              <a:gd name="T24" fmla="*/ 131 w 237"/>
              <a:gd name="T25" fmla="*/ 54 h 54"/>
              <a:gd name="T26" fmla="*/ 73 w 237"/>
              <a:gd name="T27" fmla="*/ 49 h 54"/>
              <a:gd name="T28" fmla="*/ 40 w 237"/>
              <a:gd name="T29" fmla="*/ 35 h 54"/>
              <a:gd name="T30" fmla="*/ 17 w 237"/>
              <a:gd name="T31" fmla="*/ 16 h 54"/>
              <a:gd name="T32" fmla="*/ 2 w 237"/>
              <a:gd name="T33" fmla="*/ 0 h 5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237" h="54">
                <a:moveTo>
                  <a:pt x="2" y="0"/>
                </a:moveTo>
                <a:cubicBezTo>
                  <a:pt x="2" y="0"/>
                  <a:pt x="1" y="0"/>
                  <a:pt x="1" y="0"/>
                </a:cubicBezTo>
                <a:cubicBezTo>
                  <a:pt x="21" y="2"/>
                  <a:pt x="31" y="15"/>
                  <a:pt x="51" y="16"/>
                </a:cubicBezTo>
                <a:cubicBezTo>
                  <a:pt x="61" y="16"/>
                  <a:pt x="78" y="22"/>
                  <a:pt x="86" y="22"/>
                </a:cubicBezTo>
                <a:cubicBezTo>
                  <a:pt x="97" y="22"/>
                  <a:pt x="112" y="26"/>
                  <a:pt x="122" y="26"/>
                </a:cubicBezTo>
                <a:cubicBezTo>
                  <a:pt x="129" y="25"/>
                  <a:pt x="155" y="22"/>
                  <a:pt x="161" y="21"/>
                </a:cubicBezTo>
                <a:cubicBezTo>
                  <a:pt x="163" y="20"/>
                  <a:pt x="182" y="14"/>
                  <a:pt x="183" y="14"/>
                </a:cubicBezTo>
                <a:cubicBezTo>
                  <a:pt x="186" y="13"/>
                  <a:pt x="213" y="5"/>
                  <a:pt x="215" y="5"/>
                </a:cubicBezTo>
                <a:cubicBezTo>
                  <a:pt x="217" y="3"/>
                  <a:pt x="224" y="3"/>
                  <a:pt x="225" y="3"/>
                </a:cubicBezTo>
                <a:cubicBezTo>
                  <a:pt x="225" y="3"/>
                  <a:pt x="236" y="3"/>
                  <a:pt x="236" y="4"/>
                </a:cubicBezTo>
                <a:cubicBezTo>
                  <a:pt x="237" y="5"/>
                  <a:pt x="219" y="15"/>
                  <a:pt x="219" y="17"/>
                </a:cubicBezTo>
                <a:cubicBezTo>
                  <a:pt x="212" y="26"/>
                  <a:pt x="187" y="36"/>
                  <a:pt x="175" y="40"/>
                </a:cubicBezTo>
                <a:cubicBezTo>
                  <a:pt x="161" y="43"/>
                  <a:pt x="146" y="54"/>
                  <a:pt x="131" y="54"/>
                </a:cubicBezTo>
                <a:cubicBezTo>
                  <a:pt x="117" y="54"/>
                  <a:pt x="87" y="51"/>
                  <a:pt x="73" y="49"/>
                </a:cubicBezTo>
                <a:cubicBezTo>
                  <a:pt x="62" y="47"/>
                  <a:pt x="50" y="39"/>
                  <a:pt x="40" y="35"/>
                </a:cubicBezTo>
                <a:cubicBezTo>
                  <a:pt x="37" y="34"/>
                  <a:pt x="19" y="18"/>
                  <a:pt x="17" y="16"/>
                </a:cubicBezTo>
                <a:cubicBezTo>
                  <a:pt x="17" y="14"/>
                  <a:pt x="0" y="0"/>
                  <a:pt x="2" y="0"/>
                </a:cubicBezTo>
                <a:close/>
              </a:path>
            </a:pathLst>
          </a:custGeom>
          <a:solidFill>
            <a:srgbClr val="000000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8" name="Freeform 70"/>
          <p:cNvSpPr>
            <a:spLocks noChangeArrowheads="1"/>
          </p:cNvSpPr>
          <p:nvPr/>
        </p:nvSpPr>
        <p:spPr bwMode="auto">
          <a:xfrm>
            <a:off x="2109788" y="1406525"/>
            <a:ext cx="320675" cy="92075"/>
          </a:xfrm>
          <a:custGeom>
            <a:avLst/>
            <a:gdLst>
              <a:gd name="T0" fmla="*/ 202 w 202"/>
              <a:gd name="T1" fmla="*/ 31 h 58"/>
              <a:gd name="T2" fmla="*/ 198 w 202"/>
              <a:gd name="T3" fmla="*/ 49 h 58"/>
              <a:gd name="T4" fmla="*/ 175 w 202"/>
              <a:gd name="T5" fmla="*/ 39 h 58"/>
              <a:gd name="T6" fmla="*/ 148 w 202"/>
              <a:gd name="T7" fmla="*/ 24 h 58"/>
              <a:gd name="T8" fmla="*/ 120 w 202"/>
              <a:gd name="T9" fmla="*/ 17 h 58"/>
              <a:gd name="T10" fmla="*/ 102 w 202"/>
              <a:gd name="T11" fmla="*/ 19 h 58"/>
              <a:gd name="T12" fmla="*/ 77 w 202"/>
              <a:gd name="T13" fmla="*/ 22 h 58"/>
              <a:gd name="T14" fmla="*/ 55 w 202"/>
              <a:gd name="T15" fmla="*/ 31 h 58"/>
              <a:gd name="T16" fmla="*/ 41 w 202"/>
              <a:gd name="T17" fmla="*/ 35 h 58"/>
              <a:gd name="T18" fmla="*/ 29 w 202"/>
              <a:gd name="T19" fmla="*/ 44 h 58"/>
              <a:gd name="T20" fmla="*/ 7 w 202"/>
              <a:gd name="T21" fmla="*/ 58 h 58"/>
              <a:gd name="T22" fmla="*/ 0 w 202"/>
              <a:gd name="T23" fmla="*/ 55 h 58"/>
              <a:gd name="T24" fmla="*/ 22 w 202"/>
              <a:gd name="T25" fmla="*/ 29 h 58"/>
              <a:gd name="T26" fmla="*/ 55 w 202"/>
              <a:gd name="T27" fmla="*/ 13 h 58"/>
              <a:gd name="T28" fmla="*/ 86 w 202"/>
              <a:gd name="T29" fmla="*/ 3 h 58"/>
              <a:gd name="T30" fmla="*/ 115 w 202"/>
              <a:gd name="T31" fmla="*/ 0 h 58"/>
              <a:gd name="T32" fmla="*/ 143 w 202"/>
              <a:gd name="T33" fmla="*/ 2 h 58"/>
              <a:gd name="T34" fmla="*/ 165 w 202"/>
              <a:gd name="T35" fmla="*/ 5 h 58"/>
              <a:gd name="T36" fmla="*/ 180 w 202"/>
              <a:gd name="T37" fmla="*/ 8 h 58"/>
              <a:gd name="T38" fmla="*/ 198 w 202"/>
              <a:gd name="T39" fmla="*/ 19 h 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02" h="58">
                <a:moveTo>
                  <a:pt x="202" y="31"/>
                </a:moveTo>
                <a:lnTo>
                  <a:pt x="198" y="49"/>
                </a:lnTo>
                <a:lnTo>
                  <a:pt x="175" y="39"/>
                </a:lnTo>
                <a:lnTo>
                  <a:pt x="148" y="24"/>
                </a:lnTo>
                <a:lnTo>
                  <a:pt x="120" y="17"/>
                </a:lnTo>
                <a:lnTo>
                  <a:pt x="102" y="19"/>
                </a:lnTo>
                <a:lnTo>
                  <a:pt x="77" y="22"/>
                </a:lnTo>
                <a:lnTo>
                  <a:pt x="55" y="31"/>
                </a:lnTo>
                <a:lnTo>
                  <a:pt x="41" y="35"/>
                </a:lnTo>
                <a:lnTo>
                  <a:pt x="29" y="44"/>
                </a:lnTo>
                <a:lnTo>
                  <a:pt x="7" y="58"/>
                </a:lnTo>
                <a:lnTo>
                  <a:pt x="0" y="55"/>
                </a:lnTo>
                <a:lnTo>
                  <a:pt x="22" y="29"/>
                </a:lnTo>
                <a:lnTo>
                  <a:pt x="55" y="13"/>
                </a:lnTo>
                <a:lnTo>
                  <a:pt x="86" y="3"/>
                </a:lnTo>
                <a:lnTo>
                  <a:pt x="115" y="0"/>
                </a:lnTo>
                <a:lnTo>
                  <a:pt x="143" y="2"/>
                </a:lnTo>
                <a:lnTo>
                  <a:pt x="165" y="5"/>
                </a:lnTo>
                <a:lnTo>
                  <a:pt x="180" y="8"/>
                </a:lnTo>
                <a:lnTo>
                  <a:pt x="198" y="19"/>
                </a:lnTo>
                <a:close/>
              </a:path>
            </a:pathLst>
          </a:custGeom>
          <a:solidFill>
            <a:srgbClr val="E10000"/>
          </a:solidFill>
          <a:ln w="12700">
            <a:solidFill>
              <a:srgbClr val="E1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19" name="Freeform 71"/>
          <p:cNvSpPr>
            <a:spLocks noChangeArrowheads="1"/>
          </p:cNvSpPr>
          <p:nvPr/>
        </p:nvSpPr>
        <p:spPr bwMode="auto">
          <a:xfrm>
            <a:off x="2636838" y="1414463"/>
            <a:ext cx="317500" cy="87312"/>
          </a:xfrm>
          <a:custGeom>
            <a:avLst/>
            <a:gdLst>
              <a:gd name="T0" fmla="*/ 12 w 200"/>
              <a:gd name="T1" fmla="*/ 39 h 55"/>
              <a:gd name="T2" fmla="*/ 33 w 200"/>
              <a:gd name="T3" fmla="*/ 31 h 55"/>
              <a:gd name="T4" fmla="*/ 77 w 200"/>
              <a:gd name="T5" fmla="*/ 20 h 55"/>
              <a:gd name="T6" fmla="*/ 115 w 200"/>
              <a:gd name="T7" fmla="*/ 17 h 55"/>
              <a:gd name="T8" fmla="*/ 142 w 200"/>
              <a:gd name="T9" fmla="*/ 17 h 55"/>
              <a:gd name="T10" fmla="*/ 157 w 200"/>
              <a:gd name="T11" fmla="*/ 26 h 55"/>
              <a:gd name="T12" fmla="*/ 180 w 200"/>
              <a:gd name="T13" fmla="*/ 36 h 55"/>
              <a:gd name="T14" fmla="*/ 197 w 200"/>
              <a:gd name="T15" fmla="*/ 55 h 55"/>
              <a:gd name="T16" fmla="*/ 200 w 200"/>
              <a:gd name="T17" fmla="*/ 41 h 55"/>
              <a:gd name="T18" fmla="*/ 173 w 200"/>
              <a:gd name="T19" fmla="*/ 12 h 55"/>
              <a:gd name="T20" fmla="*/ 141 w 200"/>
              <a:gd name="T21" fmla="*/ 1 h 55"/>
              <a:gd name="T22" fmla="*/ 108 w 200"/>
              <a:gd name="T23" fmla="*/ 0 h 55"/>
              <a:gd name="T24" fmla="*/ 77 w 200"/>
              <a:gd name="T25" fmla="*/ 2 h 55"/>
              <a:gd name="T26" fmla="*/ 58 w 200"/>
              <a:gd name="T27" fmla="*/ 4 h 55"/>
              <a:gd name="T28" fmla="*/ 32 w 200"/>
              <a:gd name="T29" fmla="*/ 9 h 55"/>
              <a:gd name="T30" fmla="*/ 9 w 200"/>
              <a:gd name="T31" fmla="*/ 18 h 55"/>
              <a:gd name="T32" fmla="*/ 0 w 200"/>
              <a:gd name="T33" fmla="*/ 26 h 55"/>
              <a:gd name="T34" fmla="*/ 3 w 200"/>
              <a:gd name="T35" fmla="*/ 36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</a:cxnLst>
            <a:rect l="0" t="0" r="r" b="b"/>
            <a:pathLst>
              <a:path w="200" h="55">
                <a:moveTo>
                  <a:pt x="12" y="39"/>
                </a:moveTo>
                <a:lnTo>
                  <a:pt x="33" y="31"/>
                </a:lnTo>
                <a:lnTo>
                  <a:pt x="77" y="20"/>
                </a:lnTo>
                <a:lnTo>
                  <a:pt x="115" y="17"/>
                </a:lnTo>
                <a:lnTo>
                  <a:pt x="142" y="17"/>
                </a:lnTo>
                <a:lnTo>
                  <a:pt x="157" y="26"/>
                </a:lnTo>
                <a:lnTo>
                  <a:pt x="180" y="36"/>
                </a:lnTo>
                <a:lnTo>
                  <a:pt x="197" y="55"/>
                </a:lnTo>
                <a:lnTo>
                  <a:pt x="200" y="41"/>
                </a:lnTo>
                <a:lnTo>
                  <a:pt x="173" y="12"/>
                </a:lnTo>
                <a:lnTo>
                  <a:pt x="141" y="1"/>
                </a:lnTo>
                <a:lnTo>
                  <a:pt x="108" y="0"/>
                </a:lnTo>
                <a:lnTo>
                  <a:pt x="77" y="2"/>
                </a:lnTo>
                <a:lnTo>
                  <a:pt x="58" y="4"/>
                </a:lnTo>
                <a:lnTo>
                  <a:pt x="32" y="9"/>
                </a:lnTo>
                <a:lnTo>
                  <a:pt x="9" y="18"/>
                </a:lnTo>
                <a:lnTo>
                  <a:pt x="0" y="26"/>
                </a:lnTo>
                <a:lnTo>
                  <a:pt x="3" y="36"/>
                </a:lnTo>
                <a:close/>
              </a:path>
            </a:pathLst>
          </a:custGeom>
          <a:solidFill>
            <a:srgbClr val="E10000"/>
          </a:solidFill>
          <a:ln w="12700">
            <a:solidFill>
              <a:srgbClr val="E1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0" name="Oval 72"/>
          <p:cNvSpPr>
            <a:spLocks noChangeArrowheads="1"/>
          </p:cNvSpPr>
          <p:nvPr/>
        </p:nvSpPr>
        <p:spPr bwMode="auto">
          <a:xfrm>
            <a:off x="2763838" y="1546225"/>
            <a:ext cx="9525" cy="14288"/>
          </a:xfrm>
          <a:prstGeom prst="ellipse">
            <a:avLst/>
          </a:pr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1" name="Freeform 73"/>
          <p:cNvSpPr>
            <a:spLocks noChangeArrowheads="1"/>
          </p:cNvSpPr>
          <p:nvPr/>
        </p:nvSpPr>
        <p:spPr bwMode="auto">
          <a:xfrm>
            <a:off x="2211388" y="1536700"/>
            <a:ext cx="57150" cy="58738"/>
          </a:xfrm>
          <a:custGeom>
            <a:avLst/>
            <a:gdLst>
              <a:gd name="T0" fmla="*/ 27 w 36"/>
              <a:gd name="T1" fmla="*/ 8 h 37"/>
              <a:gd name="T2" fmla="*/ 30 w 36"/>
              <a:gd name="T3" fmla="*/ 27 h 37"/>
              <a:gd name="T4" fmla="*/ 26 w 36"/>
              <a:gd name="T5" fmla="*/ 18 h 37"/>
              <a:gd name="T6" fmla="*/ 34 w 36"/>
              <a:gd name="T7" fmla="*/ 37 h 37"/>
              <a:gd name="T8" fmla="*/ 15 w 36"/>
              <a:gd name="T9" fmla="*/ 29 h 37"/>
              <a:gd name="T10" fmla="*/ 0 w 36"/>
              <a:gd name="T11" fmla="*/ 17 h 37"/>
              <a:gd name="T12" fmla="*/ 12 w 36"/>
              <a:gd name="T13" fmla="*/ 9 h 37"/>
              <a:gd name="T14" fmla="*/ 36 w 36"/>
              <a:gd name="T15" fmla="*/ 0 h 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36" h="37">
                <a:moveTo>
                  <a:pt x="27" y="8"/>
                </a:moveTo>
                <a:lnTo>
                  <a:pt x="30" y="27"/>
                </a:lnTo>
                <a:lnTo>
                  <a:pt x="26" y="18"/>
                </a:lnTo>
                <a:lnTo>
                  <a:pt x="34" y="37"/>
                </a:lnTo>
                <a:lnTo>
                  <a:pt x="15" y="29"/>
                </a:lnTo>
                <a:lnTo>
                  <a:pt x="0" y="17"/>
                </a:lnTo>
                <a:lnTo>
                  <a:pt x="12" y="9"/>
                </a:lnTo>
                <a:lnTo>
                  <a:pt x="36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22" name="Oval 74"/>
          <p:cNvSpPr>
            <a:spLocks noChangeArrowheads="1"/>
          </p:cNvSpPr>
          <p:nvPr/>
        </p:nvSpPr>
        <p:spPr bwMode="auto">
          <a:xfrm>
            <a:off x="2278063" y="1541463"/>
            <a:ext cx="7937" cy="15875"/>
          </a:xfrm>
          <a:prstGeom prst="ellipse">
            <a:avLst/>
          </a:pr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Rectangle 3"/>
          <p:cNvSpPr>
            <a:spLocks noChangeArrowheads="1"/>
          </p:cNvSpPr>
          <p:nvPr/>
        </p:nvSpPr>
        <p:spPr bwMode="auto">
          <a:xfrm>
            <a:off x="261938" y="1439863"/>
            <a:ext cx="9617075" cy="60769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266700" y="5875338"/>
            <a:ext cx="9609138" cy="1671637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9" name="Freeform 5"/>
          <p:cNvSpPr>
            <a:spLocks noChangeArrowheads="1"/>
          </p:cNvSpPr>
          <p:nvPr/>
        </p:nvSpPr>
        <p:spPr bwMode="auto">
          <a:xfrm>
            <a:off x="4271963" y="6121400"/>
            <a:ext cx="1146175" cy="425450"/>
          </a:xfrm>
          <a:custGeom>
            <a:avLst/>
            <a:gdLst>
              <a:gd name="T0" fmla="*/ 722 w 722"/>
              <a:gd name="T1" fmla="*/ 25 h 268"/>
              <a:gd name="T2" fmla="*/ 722 w 722"/>
              <a:gd name="T3" fmla="*/ 268 h 268"/>
              <a:gd name="T4" fmla="*/ 0 w 722"/>
              <a:gd name="T5" fmla="*/ 241 h 268"/>
              <a:gd name="T6" fmla="*/ 174 w 722"/>
              <a:gd name="T7" fmla="*/ 0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268">
                <a:moveTo>
                  <a:pt x="722" y="25"/>
                </a:moveTo>
                <a:lnTo>
                  <a:pt x="722" y="268"/>
                </a:lnTo>
                <a:lnTo>
                  <a:pt x="0" y="24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0" name="Freeform 6"/>
          <p:cNvSpPr>
            <a:spLocks noChangeArrowheads="1"/>
          </p:cNvSpPr>
          <p:nvPr/>
        </p:nvSpPr>
        <p:spPr bwMode="auto">
          <a:xfrm>
            <a:off x="5314950" y="5187950"/>
            <a:ext cx="354013" cy="820738"/>
          </a:xfrm>
          <a:custGeom>
            <a:avLst/>
            <a:gdLst>
              <a:gd name="T0" fmla="*/ 0 w 223"/>
              <a:gd name="T1" fmla="*/ 517 h 517"/>
              <a:gd name="T2" fmla="*/ 117 w 223"/>
              <a:gd name="T3" fmla="*/ 296 h 517"/>
              <a:gd name="T4" fmla="*/ 223 w 223"/>
              <a:gd name="T5" fmla="*/ 0 h 517"/>
              <a:gd name="T6" fmla="*/ 116 w 223"/>
              <a:gd name="T7" fmla="*/ 132 h 5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517">
                <a:moveTo>
                  <a:pt x="0" y="517"/>
                </a:moveTo>
                <a:lnTo>
                  <a:pt x="117" y="296"/>
                </a:lnTo>
                <a:lnTo>
                  <a:pt x="223" y="0"/>
                </a:lnTo>
                <a:lnTo>
                  <a:pt x="116" y="132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1" name="Freeform 7"/>
          <p:cNvSpPr>
            <a:spLocks noChangeArrowheads="1"/>
          </p:cNvSpPr>
          <p:nvPr/>
        </p:nvSpPr>
        <p:spPr bwMode="auto">
          <a:xfrm>
            <a:off x="4645025" y="5010150"/>
            <a:ext cx="1023938" cy="379413"/>
          </a:xfrm>
          <a:custGeom>
            <a:avLst/>
            <a:gdLst>
              <a:gd name="T0" fmla="*/ 545 w 645"/>
              <a:gd name="T1" fmla="*/ 239 h 239"/>
              <a:gd name="T2" fmla="*/ 645 w 645"/>
              <a:gd name="T3" fmla="*/ 112 h 239"/>
              <a:gd name="T4" fmla="*/ 204 w 645"/>
              <a:gd name="T5" fmla="*/ 0 h 239"/>
              <a:gd name="T6" fmla="*/ 0 w 645"/>
              <a:gd name="T7" fmla="*/ 110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39">
                <a:moveTo>
                  <a:pt x="545" y="239"/>
                </a:moveTo>
                <a:lnTo>
                  <a:pt x="645" y="112"/>
                </a:lnTo>
                <a:lnTo>
                  <a:pt x="204" y="0"/>
                </a:lnTo>
                <a:lnTo>
                  <a:pt x="0" y="110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2" name="Freeform 8"/>
          <p:cNvSpPr>
            <a:spLocks noChangeArrowheads="1"/>
          </p:cNvSpPr>
          <p:nvPr/>
        </p:nvSpPr>
        <p:spPr bwMode="auto">
          <a:xfrm>
            <a:off x="4445000" y="5184775"/>
            <a:ext cx="1068388" cy="822325"/>
          </a:xfrm>
          <a:custGeom>
            <a:avLst/>
            <a:gdLst>
              <a:gd name="T0" fmla="*/ 0 w 673"/>
              <a:gd name="T1" fmla="*/ 393 h 518"/>
              <a:gd name="T2" fmla="*/ 544 w 673"/>
              <a:gd name="T3" fmla="*/ 518 h 518"/>
              <a:gd name="T4" fmla="*/ 673 w 673"/>
              <a:gd name="T5" fmla="*/ 127 h 518"/>
              <a:gd name="T6" fmla="*/ 126 w 673"/>
              <a:gd name="T7" fmla="*/ 0 h 5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518">
                <a:moveTo>
                  <a:pt x="0" y="393"/>
                </a:moveTo>
                <a:lnTo>
                  <a:pt x="544" y="518"/>
                </a:lnTo>
                <a:lnTo>
                  <a:pt x="673" y="127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3" name="Freeform 9"/>
          <p:cNvSpPr>
            <a:spLocks noChangeArrowheads="1"/>
          </p:cNvSpPr>
          <p:nvPr/>
        </p:nvSpPr>
        <p:spPr bwMode="auto">
          <a:xfrm>
            <a:off x="1389063" y="6503988"/>
            <a:ext cx="1968500" cy="1030287"/>
          </a:xfrm>
          <a:custGeom>
            <a:avLst/>
            <a:gdLst>
              <a:gd name="T0" fmla="*/ 0 w 1240"/>
              <a:gd name="T1" fmla="*/ 318 h 649"/>
              <a:gd name="T2" fmla="*/ 720 w 1240"/>
              <a:gd name="T3" fmla="*/ 649 h 649"/>
              <a:gd name="T4" fmla="*/ 1240 w 1240"/>
              <a:gd name="T5" fmla="*/ 268 h 649"/>
              <a:gd name="T6" fmla="*/ 460 w 1240"/>
              <a:gd name="T7" fmla="*/ 0 h 6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649">
                <a:moveTo>
                  <a:pt x="0" y="318"/>
                </a:moveTo>
                <a:lnTo>
                  <a:pt x="720" y="649"/>
                </a:lnTo>
                <a:lnTo>
                  <a:pt x="1240" y="268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4" name="Freeform 10"/>
          <p:cNvSpPr>
            <a:spLocks noChangeArrowheads="1"/>
          </p:cNvSpPr>
          <p:nvPr/>
        </p:nvSpPr>
        <p:spPr bwMode="auto">
          <a:xfrm>
            <a:off x="2411413" y="5761038"/>
            <a:ext cx="950912" cy="1195387"/>
          </a:xfrm>
          <a:custGeom>
            <a:avLst/>
            <a:gdLst>
              <a:gd name="T0" fmla="*/ 0 w 599"/>
              <a:gd name="T1" fmla="*/ 753 h 753"/>
              <a:gd name="T2" fmla="*/ 377 w 599"/>
              <a:gd name="T3" fmla="*/ 402 h 753"/>
              <a:gd name="T4" fmla="*/ 599 w 599"/>
              <a:gd name="T5" fmla="*/ 0 h 753"/>
              <a:gd name="T6" fmla="*/ 311 w 599"/>
              <a:gd name="T7" fmla="*/ 195 h 7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753">
                <a:moveTo>
                  <a:pt x="0" y="753"/>
                </a:moveTo>
                <a:lnTo>
                  <a:pt x="377" y="402"/>
                </a:lnTo>
                <a:lnTo>
                  <a:pt x="599" y="0"/>
                </a:lnTo>
                <a:lnTo>
                  <a:pt x="311" y="19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5" name="Freeform 11"/>
          <p:cNvSpPr>
            <a:spLocks noChangeArrowheads="1"/>
          </p:cNvSpPr>
          <p:nvPr/>
        </p:nvSpPr>
        <p:spPr bwMode="auto">
          <a:xfrm>
            <a:off x="1393825" y="5534025"/>
            <a:ext cx="1512888" cy="1422400"/>
          </a:xfrm>
          <a:custGeom>
            <a:avLst/>
            <a:gdLst>
              <a:gd name="T0" fmla="*/ 0 w 953"/>
              <a:gd name="T1" fmla="*/ 550 h 896"/>
              <a:gd name="T2" fmla="*/ 645 w 953"/>
              <a:gd name="T3" fmla="*/ 896 h 896"/>
              <a:gd name="T4" fmla="*/ 953 w 953"/>
              <a:gd name="T5" fmla="*/ 340 h 896"/>
              <a:gd name="T6" fmla="*/ 277 w 953"/>
              <a:gd name="T7" fmla="*/ 0 h 8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896">
                <a:moveTo>
                  <a:pt x="0" y="550"/>
                </a:moveTo>
                <a:lnTo>
                  <a:pt x="645" y="896"/>
                </a:lnTo>
                <a:lnTo>
                  <a:pt x="953" y="340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6" name="Freeform 12"/>
          <p:cNvSpPr>
            <a:spLocks noChangeArrowheads="1"/>
          </p:cNvSpPr>
          <p:nvPr/>
        </p:nvSpPr>
        <p:spPr bwMode="auto">
          <a:xfrm>
            <a:off x="1833563" y="5302250"/>
            <a:ext cx="1530350" cy="769938"/>
          </a:xfrm>
          <a:custGeom>
            <a:avLst/>
            <a:gdLst>
              <a:gd name="T0" fmla="*/ 676 w 964"/>
              <a:gd name="T1" fmla="*/ 485 h 485"/>
              <a:gd name="T2" fmla="*/ 964 w 964"/>
              <a:gd name="T3" fmla="*/ 289 h 485"/>
              <a:gd name="T4" fmla="*/ 353 w 964"/>
              <a:gd name="T5" fmla="*/ 0 h 485"/>
              <a:gd name="T6" fmla="*/ 0 w 964"/>
              <a:gd name="T7" fmla="*/ 146 h 4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485">
                <a:moveTo>
                  <a:pt x="676" y="485"/>
                </a:moveTo>
                <a:lnTo>
                  <a:pt x="964" y="289"/>
                </a:lnTo>
                <a:lnTo>
                  <a:pt x="353" y="0"/>
                </a:lnTo>
                <a:lnTo>
                  <a:pt x="0" y="14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7" name="Freeform 13"/>
          <p:cNvSpPr>
            <a:spLocks noChangeArrowheads="1"/>
          </p:cNvSpPr>
          <p:nvPr/>
        </p:nvSpPr>
        <p:spPr bwMode="auto">
          <a:xfrm>
            <a:off x="7364413" y="6262688"/>
            <a:ext cx="1530350" cy="828675"/>
          </a:xfrm>
          <a:custGeom>
            <a:avLst/>
            <a:gdLst>
              <a:gd name="T0" fmla="*/ 0 w 964"/>
              <a:gd name="T1" fmla="*/ 127 h 522"/>
              <a:gd name="T2" fmla="*/ 185 w 964"/>
              <a:gd name="T3" fmla="*/ 522 h 522"/>
              <a:gd name="T4" fmla="*/ 964 w 964"/>
              <a:gd name="T5" fmla="*/ 355 h 522"/>
              <a:gd name="T6" fmla="*/ 675 w 964"/>
              <a:gd name="T7" fmla="*/ 0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22">
                <a:moveTo>
                  <a:pt x="0" y="127"/>
                </a:moveTo>
                <a:lnTo>
                  <a:pt x="185" y="522"/>
                </a:lnTo>
                <a:lnTo>
                  <a:pt x="964" y="355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8" name="Freeform 14"/>
          <p:cNvSpPr>
            <a:spLocks noChangeArrowheads="1"/>
          </p:cNvSpPr>
          <p:nvPr/>
        </p:nvSpPr>
        <p:spPr bwMode="auto">
          <a:xfrm>
            <a:off x="7127875" y="5292725"/>
            <a:ext cx="614363" cy="1098550"/>
          </a:xfrm>
          <a:custGeom>
            <a:avLst/>
            <a:gdLst>
              <a:gd name="T0" fmla="*/ 387 w 387"/>
              <a:gd name="T1" fmla="*/ 692 h 692"/>
              <a:gd name="T2" fmla="*/ 123 w 387"/>
              <a:gd name="T3" fmla="*/ 357 h 692"/>
              <a:gd name="T4" fmla="*/ 0 w 387"/>
              <a:gd name="T5" fmla="*/ 0 h 692"/>
              <a:gd name="T6" fmla="*/ 224 w 387"/>
              <a:gd name="T7" fmla="*/ 192 h 6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692">
                <a:moveTo>
                  <a:pt x="387" y="692"/>
                </a:moveTo>
                <a:lnTo>
                  <a:pt x="123" y="357"/>
                </a:lnTo>
                <a:lnTo>
                  <a:pt x="0" y="0"/>
                </a:lnTo>
                <a:lnTo>
                  <a:pt x="224" y="192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9" name="Freeform 15"/>
          <p:cNvSpPr>
            <a:spLocks noChangeArrowheads="1"/>
          </p:cNvSpPr>
          <p:nvPr/>
        </p:nvSpPr>
        <p:spPr bwMode="auto">
          <a:xfrm>
            <a:off x="7470775" y="5295900"/>
            <a:ext cx="1249363" cy="1087438"/>
          </a:xfrm>
          <a:custGeom>
            <a:avLst/>
            <a:gdLst>
              <a:gd name="T0" fmla="*/ 787 w 787"/>
              <a:gd name="T1" fmla="*/ 483 h 685"/>
              <a:gd name="T2" fmla="*/ 170 w 787"/>
              <a:gd name="T3" fmla="*/ 685 h 685"/>
              <a:gd name="T4" fmla="*/ 0 w 787"/>
              <a:gd name="T5" fmla="*/ 193 h 685"/>
              <a:gd name="T6" fmla="*/ 644 w 787"/>
              <a:gd name="T7" fmla="*/ 0 h 6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685">
                <a:moveTo>
                  <a:pt x="787" y="483"/>
                </a:moveTo>
                <a:lnTo>
                  <a:pt x="170" y="685"/>
                </a:lnTo>
                <a:lnTo>
                  <a:pt x="0" y="193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0" name="Freeform 16"/>
          <p:cNvSpPr>
            <a:spLocks noChangeArrowheads="1"/>
          </p:cNvSpPr>
          <p:nvPr/>
        </p:nvSpPr>
        <p:spPr bwMode="auto">
          <a:xfrm>
            <a:off x="7127875" y="5045075"/>
            <a:ext cx="1362075" cy="565150"/>
          </a:xfrm>
          <a:custGeom>
            <a:avLst/>
            <a:gdLst>
              <a:gd name="T0" fmla="*/ 219 w 858"/>
              <a:gd name="T1" fmla="*/ 356 h 356"/>
              <a:gd name="T2" fmla="*/ 0 w 858"/>
              <a:gd name="T3" fmla="*/ 156 h 356"/>
              <a:gd name="T4" fmla="*/ 579 w 858"/>
              <a:gd name="T5" fmla="*/ 0 h 356"/>
              <a:gd name="T6" fmla="*/ 858 w 858"/>
              <a:gd name="T7" fmla="*/ 151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356">
                <a:moveTo>
                  <a:pt x="219" y="356"/>
                </a:moveTo>
                <a:lnTo>
                  <a:pt x="0" y="156"/>
                </a:lnTo>
                <a:lnTo>
                  <a:pt x="579" y="0"/>
                </a:lnTo>
                <a:lnTo>
                  <a:pt x="858" y="151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1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1282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3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5411787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1.0 Memory Management</a:t>
            </a:r>
          </a:p>
        </p:txBody>
      </p:sp>
      <p:sp>
        <p:nvSpPr>
          <p:cNvPr id="11284" name="Text Box 20"/>
          <p:cNvSpPr txBox="1">
            <a:spLocks noChangeArrowheads="1"/>
          </p:cNvSpPr>
          <p:nvPr/>
        </p:nvSpPr>
        <p:spPr bwMode="auto">
          <a:xfrm>
            <a:off x="379413" y="968375"/>
            <a:ext cx="9628187" cy="421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7310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Defect: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149237 - System Anchor Block. Related to feature 122427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Lack of documentation of system data. Global system data is randomly distributed in memory with every build.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 System Anchor Block (SAS) facility was implemented</a:t>
            </a:r>
          </a:p>
          <a:p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New selector GDT_SAB was added to the SAS.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3"/>
          <p:cNvSpPr>
            <a:spLocks noChangeArrowheads="1"/>
          </p:cNvSpPr>
          <p:nvPr/>
        </p:nvSpPr>
        <p:spPr bwMode="auto">
          <a:xfrm>
            <a:off x="261938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2" name="Rectangle 4"/>
          <p:cNvSpPr>
            <a:spLocks noChangeArrowheads="1"/>
          </p:cNvSpPr>
          <p:nvPr/>
        </p:nvSpPr>
        <p:spPr bwMode="auto">
          <a:xfrm>
            <a:off x="266700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3" name="Freeform 5"/>
          <p:cNvSpPr>
            <a:spLocks noChangeArrowheads="1"/>
          </p:cNvSpPr>
          <p:nvPr/>
        </p:nvSpPr>
        <p:spPr bwMode="auto">
          <a:xfrm>
            <a:off x="4271963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4" name="Freeform 6"/>
          <p:cNvSpPr>
            <a:spLocks noChangeArrowheads="1"/>
          </p:cNvSpPr>
          <p:nvPr/>
        </p:nvSpPr>
        <p:spPr bwMode="auto">
          <a:xfrm>
            <a:off x="5314950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5" name="Freeform 7"/>
          <p:cNvSpPr>
            <a:spLocks noChangeArrowheads="1"/>
          </p:cNvSpPr>
          <p:nvPr/>
        </p:nvSpPr>
        <p:spPr bwMode="auto">
          <a:xfrm>
            <a:off x="4645025" y="4483100"/>
            <a:ext cx="1023938" cy="458788"/>
          </a:xfrm>
          <a:custGeom>
            <a:avLst/>
            <a:gdLst>
              <a:gd name="T0" fmla="*/ 545 w 645"/>
              <a:gd name="T1" fmla="*/ 289 h 289"/>
              <a:gd name="T2" fmla="*/ 645 w 645"/>
              <a:gd name="T3" fmla="*/ 135 h 289"/>
              <a:gd name="T4" fmla="*/ 204 w 645"/>
              <a:gd name="T5" fmla="*/ 0 h 289"/>
              <a:gd name="T6" fmla="*/ 0 w 645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89">
                <a:moveTo>
                  <a:pt x="545" y="289"/>
                </a:moveTo>
                <a:lnTo>
                  <a:pt x="645" y="135"/>
                </a:lnTo>
                <a:lnTo>
                  <a:pt x="204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6" name="Freeform 8"/>
          <p:cNvSpPr>
            <a:spLocks noChangeArrowheads="1"/>
          </p:cNvSpPr>
          <p:nvPr/>
        </p:nvSpPr>
        <p:spPr bwMode="auto">
          <a:xfrm>
            <a:off x="4445000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6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7" name="Freeform 9"/>
          <p:cNvSpPr>
            <a:spLocks noChangeArrowheads="1"/>
          </p:cNvSpPr>
          <p:nvPr/>
        </p:nvSpPr>
        <p:spPr bwMode="auto">
          <a:xfrm>
            <a:off x="1389063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0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0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8" name="Freeform 10"/>
          <p:cNvSpPr>
            <a:spLocks noChangeArrowheads="1"/>
          </p:cNvSpPr>
          <p:nvPr/>
        </p:nvSpPr>
        <p:spPr bwMode="auto">
          <a:xfrm>
            <a:off x="2411413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9" name="Freeform 11"/>
          <p:cNvSpPr>
            <a:spLocks noChangeArrowheads="1"/>
          </p:cNvSpPr>
          <p:nvPr/>
        </p:nvSpPr>
        <p:spPr bwMode="auto">
          <a:xfrm>
            <a:off x="1393825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0" name="Freeform 12"/>
          <p:cNvSpPr>
            <a:spLocks noChangeArrowheads="1"/>
          </p:cNvSpPr>
          <p:nvPr/>
        </p:nvSpPr>
        <p:spPr bwMode="auto">
          <a:xfrm>
            <a:off x="1833563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1" name="Freeform 13"/>
          <p:cNvSpPr>
            <a:spLocks noChangeArrowheads="1"/>
          </p:cNvSpPr>
          <p:nvPr/>
        </p:nvSpPr>
        <p:spPr bwMode="auto">
          <a:xfrm>
            <a:off x="7364413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2" name="Freeform 14"/>
          <p:cNvSpPr>
            <a:spLocks noChangeArrowheads="1"/>
          </p:cNvSpPr>
          <p:nvPr/>
        </p:nvSpPr>
        <p:spPr bwMode="auto">
          <a:xfrm>
            <a:off x="7127875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3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3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3" name="Freeform 15"/>
          <p:cNvSpPr>
            <a:spLocks noChangeArrowheads="1"/>
          </p:cNvSpPr>
          <p:nvPr/>
        </p:nvSpPr>
        <p:spPr bwMode="auto">
          <a:xfrm>
            <a:off x="7470775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4" name="Freeform 16"/>
          <p:cNvSpPr>
            <a:spLocks noChangeArrowheads="1"/>
          </p:cNvSpPr>
          <p:nvPr/>
        </p:nvSpPr>
        <p:spPr bwMode="auto">
          <a:xfrm>
            <a:off x="7127875" y="4525963"/>
            <a:ext cx="1362075" cy="682625"/>
          </a:xfrm>
          <a:custGeom>
            <a:avLst/>
            <a:gdLst>
              <a:gd name="T0" fmla="*/ 219 w 858"/>
              <a:gd name="T1" fmla="*/ 430 h 430"/>
              <a:gd name="T2" fmla="*/ 0 w 858"/>
              <a:gd name="T3" fmla="*/ 189 h 430"/>
              <a:gd name="T4" fmla="*/ 579 w 858"/>
              <a:gd name="T5" fmla="*/ 0 h 430"/>
              <a:gd name="T6" fmla="*/ 858 w 858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8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5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2306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7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4322762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4.0 Loader Changes</a:t>
            </a:r>
          </a:p>
        </p:txBody>
      </p:sp>
      <p:sp>
        <p:nvSpPr>
          <p:cNvPr id="12308" name="Text Box 20"/>
          <p:cNvSpPr txBox="1">
            <a:spLocks noChangeArrowheads="1"/>
          </p:cNvSpPr>
          <p:nvPr/>
        </p:nvSpPr>
        <p:spPr bwMode="auto">
          <a:xfrm>
            <a:off x="379413" y="968375"/>
            <a:ext cx="9628187" cy="4216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7310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Shutdown traps when closing NETFINITY in retail, IPE in debug. The problem was caused when there was an error loading a DLL. The error path in w_loadmodule did not set up the MTE handle properly. This caused ldrFindDetach to fail with ERROR_INVALID_HANDLE.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Set MTE handle before call to ldrFindDetach in the function w_loadmodule.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3"/>
          <p:cNvSpPr>
            <a:spLocks noChangeArrowheads="1"/>
          </p:cNvSpPr>
          <p:nvPr/>
        </p:nvSpPr>
        <p:spPr bwMode="auto">
          <a:xfrm>
            <a:off x="2911475" y="3951288"/>
            <a:ext cx="6923088" cy="357187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6" name="Rectangle 4"/>
          <p:cNvSpPr>
            <a:spLocks noChangeArrowheads="1"/>
          </p:cNvSpPr>
          <p:nvPr/>
        </p:nvSpPr>
        <p:spPr bwMode="auto">
          <a:xfrm>
            <a:off x="2916238" y="6557963"/>
            <a:ext cx="6916737" cy="9810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7" name="Freeform 5"/>
          <p:cNvSpPr>
            <a:spLocks noChangeArrowheads="1"/>
          </p:cNvSpPr>
          <p:nvPr/>
        </p:nvSpPr>
        <p:spPr bwMode="auto">
          <a:xfrm>
            <a:off x="5799138" y="6702425"/>
            <a:ext cx="825500" cy="249238"/>
          </a:xfrm>
          <a:custGeom>
            <a:avLst/>
            <a:gdLst>
              <a:gd name="T0" fmla="*/ 520 w 520"/>
              <a:gd name="T1" fmla="*/ 15 h 157"/>
              <a:gd name="T2" fmla="*/ 520 w 520"/>
              <a:gd name="T3" fmla="*/ 157 h 157"/>
              <a:gd name="T4" fmla="*/ 0 w 520"/>
              <a:gd name="T5" fmla="*/ 142 h 157"/>
              <a:gd name="T6" fmla="*/ 125 w 520"/>
              <a:gd name="T7" fmla="*/ 0 h 1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20" h="157">
                <a:moveTo>
                  <a:pt x="520" y="15"/>
                </a:moveTo>
                <a:lnTo>
                  <a:pt x="520" y="157"/>
                </a:lnTo>
                <a:lnTo>
                  <a:pt x="0" y="142"/>
                </a:lnTo>
                <a:lnTo>
                  <a:pt x="125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8" name="Freeform 6"/>
          <p:cNvSpPr>
            <a:spLocks noChangeArrowheads="1"/>
          </p:cNvSpPr>
          <p:nvPr/>
        </p:nvSpPr>
        <p:spPr bwMode="auto">
          <a:xfrm>
            <a:off x="6550025" y="6153150"/>
            <a:ext cx="255588" cy="482600"/>
          </a:xfrm>
          <a:custGeom>
            <a:avLst/>
            <a:gdLst>
              <a:gd name="T0" fmla="*/ 0 w 161"/>
              <a:gd name="T1" fmla="*/ 304 h 304"/>
              <a:gd name="T2" fmla="*/ 84 w 161"/>
              <a:gd name="T3" fmla="*/ 174 h 304"/>
              <a:gd name="T4" fmla="*/ 161 w 161"/>
              <a:gd name="T5" fmla="*/ 0 h 304"/>
              <a:gd name="T6" fmla="*/ 84 w 161"/>
              <a:gd name="T7" fmla="*/ 78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304">
                <a:moveTo>
                  <a:pt x="0" y="304"/>
                </a:moveTo>
                <a:lnTo>
                  <a:pt x="84" y="174"/>
                </a:lnTo>
                <a:lnTo>
                  <a:pt x="161" y="0"/>
                </a:lnTo>
                <a:lnTo>
                  <a:pt x="84" y="78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9" name="Freeform 7"/>
          <p:cNvSpPr>
            <a:spLocks noChangeArrowheads="1"/>
          </p:cNvSpPr>
          <p:nvPr/>
        </p:nvSpPr>
        <p:spPr bwMode="auto">
          <a:xfrm>
            <a:off x="6069013" y="6048375"/>
            <a:ext cx="736600" cy="223838"/>
          </a:xfrm>
          <a:custGeom>
            <a:avLst/>
            <a:gdLst>
              <a:gd name="T0" fmla="*/ 392 w 464"/>
              <a:gd name="T1" fmla="*/ 141 h 141"/>
              <a:gd name="T2" fmla="*/ 464 w 464"/>
              <a:gd name="T3" fmla="*/ 66 h 141"/>
              <a:gd name="T4" fmla="*/ 146 w 464"/>
              <a:gd name="T5" fmla="*/ 0 h 141"/>
              <a:gd name="T6" fmla="*/ 0 w 464"/>
              <a:gd name="T7" fmla="*/ 66 h 1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64" h="141">
                <a:moveTo>
                  <a:pt x="392" y="141"/>
                </a:moveTo>
                <a:lnTo>
                  <a:pt x="464" y="66"/>
                </a:lnTo>
                <a:lnTo>
                  <a:pt x="146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0" name="Freeform 8"/>
          <p:cNvSpPr>
            <a:spLocks noChangeArrowheads="1"/>
          </p:cNvSpPr>
          <p:nvPr/>
        </p:nvSpPr>
        <p:spPr bwMode="auto">
          <a:xfrm>
            <a:off x="5924550" y="6153150"/>
            <a:ext cx="768350" cy="482600"/>
          </a:xfrm>
          <a:custGeom>
            <a:avLst/>
            <a:gdLst>
              <a:gd name="T0" fmla="*/ 0 w 484"/>
              <a:gd name="T1" fmla="*/ 230 h 304"/>
              <a:gd name="T2" fmla="*/ 391 w 484"/>
              <a:gd name="T3" fmla="*/ 304 h 304"/>
              <a:gd name="T4" fmla="*/ 484 w 484"/>
              <a:gd name="T5" fmla="*/ 74 h 304"/>
              <a:gd name="T6" fmla="*/ 91 w 484"/>
              <a:gd name="T7" fmla="*/ 0 h 3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84" h="304">
                <a:moveTo>
                  <a:pt x="0" y="230"/>
                </a:moveTo>
                <a:lnTo>
                  <a:pt x="391" y="304"/>
                </a:lnTo>
                <a:lnTo>
                  <a:pt x="484" y="74"/>
                </a:lnTo>
                <a:lnTo>
                  <a:pt x="91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1" name="Freeform 9"/>
          <p:cNvSpPr>
            <a:spLocks noChangeArrowheads="1"/>
          </p:cNvSpPr>
          <p:nvPr/>
        </p:nvSpPr>
        <p:spPr bwMode="auto">
          <a:xfrm>
            <a:off x="3724275" y="6927850"/>
            <a:ext cx="1416050" cy="604838"/>
          </a:xfrm>
          <a:custGeom>
            <a:avLst/>
            <a:gdLst>
              <a:gd name="T0" fmla="*/ 0 w 892"/>
              <a:gd name="T1" fmla="*/ 186 h 381"/>
              <a:gd name="T2" fmla="*/ 519 w 892"/>
              <a:gd name="T3" fmla="*/ 381 h 381"/>
              <a:gd name="T4" fmla="*/ 892 w 892"/>
              <a:gd name="T5" fmla="*/ 157 h 381"/>
              <a:gd name="T6" fmla="*/ 331 w 892"/>
              <a:gd name="T7" fmla="*/ 0 h 3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92" h="381">
                <a:moveTo>
                  <a:pt x="0" y="186"/>
                </a:moveTo>
                <a:lnTo>
                  <a:pt x="519" y="381"/>
                </a:lnTo>
                <a:lnTo>
                  <a:pt x="892" y="157"/>
                </a:lnTo>
                <a:lnTo>
                  <a:pt x="331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2" name="Freeform 10"/>
          <p:cNvSpPr>
            <a:spLocks noChangeArrowheads="1"/>
          </p:cNvSpPr>
          <p:nvPr/>
        </p:nvSpPr>
        <p:spPr bwMode="auto">
          <a:xfrm>
            <a:off x="4459288" y="6491288"/>
            <a:ext cx="685800" cy="701675"/>
          </a:xfrm>
          <a:custGeom>
            <a:avLst/>
            <a:gdLst>
              <a:gd name="T0" fmla="*/ 0 w 432"/>
              <a:gd name="T1" fmla="*/ 442 h 442"/>
              <a:gd name="T2" fmla="*/ 272 w 432"/>
              <a:gd name="T3" fmla="*/ 236 h 442"/>
              <a:gd name="T4" fmla="*/ 432 w 432"/>
              <a:gd name="T5" fmla="*/ 0 h 442"/>
              <a:gd name="T6" fmla="*/ 224 w 432"/>
              <a:gd name="T7" fmla="*/ 114 h 44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432" h="442">
                <a:moveTo>
                  <a:pt x="0" y="442"/>
                </a:moveTo>
                <a:lnTo>
                  <a:pt x="272" y="236"/>
                </a:lnTo>
                <a:lnTo>
                  <a:pt x="432" y="0"/>
                </a:lnTo>
                <a:lnTo>
                  <a:pt x="224" y="114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3" name="Freeform 11"/>
          <p:cNvSpPr>
            <a:spLocks noChangeArrowheads="1"/>
          </p:cNvSpPr>
          <p:nvPr/>
        </p:nvSpPr>
        <p:spPr bwMode="auto">
          <a:xfrm>
            <a:off x="3727450" y="6356350"/>
            <a:ext cx="1089025" cy="836613"/>
          </a:xfrm>
          <a:custGeom>
            <a:avLst/>
            <a:gdLst>
              <a:gd name="T0" fmla="*/ 0 w 686"/>
              <a:gd name="T1" fmla="*/ 324 h 527"/>
              <a:gd name="T2" fmla="*/ 464 w 686"/>
              <a:gd name="T3" fmla="*/ 527 h 527"/>
              <a:gd name="T4" fmla="*/ 686 w 686"/>
              <a:gd name="T5" fmla="*/ 200 h 527"/>
              <a:gd name="T6" fmla="*/ 199 w 686"/>
              <a:gd name="T7" fmla="*/ 0 h 52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86" h="527">
                <a:moveTo>
                  <a:pt x="0" y="324"/>
                </a:moveTo>
                <a:lnTo>
                  <a:pt x="464" y="527"/>
                </a:lnTo>
                <a:lnTo>
                  <a:pt x="686" y="200"/>
                </a:lnTo>
                <a:lnTo>
                  <a:pt x="199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4" name="Freeform 12"/>
          <p:cNvSpPr>
            <a:spLocks noChangeArrowheads="1"/>
          </p:cNvSpPr>
          <p:nvPr/>
        </p:nvSpPr>
        <p:spPr bwMode="auto">
          <a:xfrm>
            <a:off x="4043363" y="6221413"/>
            <a:ext cx="1101725" cy="452437"/>
          </a:xfrm>
          <a:custGeom>
            <a:avLst/>
            <a:gdLst>
              <a:gd name="T0" fmla="*/ 487 w 694"/>
              <a:gd name="T1" fmla="*/ 285 h 285"/>
              <a:gd name="T2" fmla="*/ 694 w 694"/>
              <a:gd name="T3" fmla="*/ 170 h 285"/>
              <a:gd name="T4" fmla="*/ 254 w 694"/>
              <a:gd name="T5" fmla="*/ 0 h 285"/>
              <a:gd name="T6" fmla="*/ 0 w 694"/>
              <a:gd name="T7" fmla="*/ 8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94" h="285">
                <a:moveTo>
                  <a:pt x="487" y="285"/>
                </a:moveTo>
                <a:lnTo>
                  <a:pt x="694" y="170"/>
                </a:lnTo>
                <a:lnTo>
                  <a:pt x="254" y="0"/>
                </a:lnTo>
                <a:lnTo>
                  <a:pt x="0" y="85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5" name="Freeform 13"/>
          <p:cNvSpPr>
            <a:spLocks noChangeArrowheads="1"/>
          </p:cNvSpPr>
          <p:nvPr/>
        </p:nvSpPr>
        <p:spPr bwMode="auto">
          <a:xfrm>
            <a:off x="8024813" y="6784975"/>
            <a:ext cx="1101725" cy="487363"/>
          </a:xfrm>
          <a:custGeom>
            <a:avLst/>
            <a:gdLst>
              <a:gd name="T0" fmla="*/ 0 w 694"/>
              <a:gd name="T1" fmla="*/ 76 h 307"/>
              <a:gd name="T2" fmla="*/ 134 w 694"/>
              <a:gd name="T3" fmla="*/ 307 h 307"/>
              <a:gd name="T4" fmla="*/ 694 w 694"/>
              <a:gd name="T5" fmla="*/ 209 h 307"/>
              <a:gd name="T6" fmla="*/ 486 w 694"/>
              <a:gd name="T7" fmla="*/ 0 h 3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94" h="307">
                <a:moveTo>
                  <a:pt x="0" y="76"/>
                </a:moveTo>
                <a:lnTo>
                  <a:pt x="134" y="307"/>
                </a:lnTo>
                <a:lnTo>
                  <a:pt x="694" y="209"/>
                </a:lnTo>
                <a:lnTo>
                  <a:pt x="486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6" name="Freeform 14"/>
          <p:cNvSpPr>
            <a:spLocks noChangeArrowheads="1"/>
          </p:cNvSpPr>
          <p:nvPr/>
        </p:nvSpPr>
        <p:spPr bwMode="auto">
          <a:xfrm>
            <a:off x="7854950" y="6215063"/>
            <a:ext cx="441325" cy="646112"/>
          </a:xfrm>
          <a:custGeom>
            <a:avLst/>
            <a:gdLst>
              <a:gd name="T0" fmla="*/ 278 w 278"/>
              <a:gd name="T1" fmla="*/ 407 h 407"/>
              <a:gd name="T2" fmla="*/ 88 w 278"/>
              <a:gd name="T3" fmla="*/ 210 h 407"/>
              <a:gd name="T4" fmla="*/ 0 w 278"/>
              <a:gd name="T5" fmla="*/ 0 h 407"/>
              <a:gd name="T6" fmla="*/ 161 w 278"/>
              <a:gd name="T7" fmla="*/ 113 h 4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78" h="407">
                <a:moveTo>
                  <a:pt x="278" y="407"/>
                </a:moveTo>
                <a:lnTo>
                  <a:pt x="88" y="210"/>
                </a:lnTo>
                <a:lnTo>
                  <a:pt x="0" y="0"/>
                </a:lnTo>
                <a:lnTo>
                  <a:pt x="161" y="113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7" name="Freeform 15"/>
          <p:cNvSpPr>
            <a:spLocks noChangeArrowheads="1"/>
          </p:cNvSpPr>
          <p:nvPr/>
        </p:nvSpPr>
        <p:spPr bwMode="auto">
          <a:xfrm>
            <a:off x="8101013" y="6218238"/>
            <a:ext cx="900112" cy="638175"/>
          </a:xfrm>
          <a:custGeom>
            <a:avLst/>
            <a:gdLst>
              <a:gd name="T0" fmla="*/ 567 w 567"/>
              <a:gd name="T1" fmla="*/ 284 h 402"/>
              <a:gd name="T2" fmla="*/ 123 w 567"/>
              <a:gd name="T3" fmla="*/ 402 h 402"/>
              <a:gd name="T4" fmla="*/ 0 w 567"/>
              <a:gd name="T5" fmla="*/ 113 h 402"/>
              <a:gd name="T6" fmla="*/ 464 w 567"/>
              <a:gd name="T7" fmla="*/ 0 h 4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67" h="402">
                <a:moveTo>
                  <a:pt x="567" y="284"/>
                </a:moveTo>
                <a:lnTo>
                  <a:pt x="123" y="402"/>
                </a:lnTo>
                <a:lnTo>
                  <a:pt x="0" y="113"/>
                </a:lnTo>
                <a:lnTo>
                  <a:pt x="46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8" name="Freeform 16"/>
          <p:cNvSpPr>
            <a:spLocks noChangeArrowheads="1"/>
          </p:cNvSpPr>
          <p:nvPr/>
        </p:nvSpPr>
        <p:spPr bwMode="auto">
          <a:xfrm>
            <a:off x="7854950" y="6070600"/>
            <a:ext cx="981075" cy="331788"/>
          </a:xfrm>
          <a:custGeom>
            <a:avLst/>
            <a:gdLst>
              <a:gd name="T0" fmla="*/ 158 w 618"/>
              <a:gd name="T1" fmla="*/ 209 h 209"/>
              <a:gd name="T2" fmla="*/ 0 w 618"/>
              <a:gd name="T3" fmla="*/ 91 h 209"/>
              <a:gd name="T4" fmla="*/ 417 w 618"/>
              <a:gd name="T5" fmla="*/ 0 h 209"/>
              <a:gd name="T6" fmla="*/ 618 w 618"/>
              <a:gd name="T7" fmla="*/ 89 h 2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18" h="209">
                <a:moveTo>
                  <a:pt x="158" y="209"/>
                </a:moveTo>
                <a:lnTo>
                  <a:pt x="0" y="91"/>
                </a:lnTo>
                <a:lnTo>
                  <a:pt x="417" y="0"/>
                </a:lnTo>
                <a:lnTo>
                  <a:pt x="618" y="89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9" name="Text Box 17"/>
          <p:cNvSpPr txBox="1">
            <a:spLocks noChangeArrowheads="1"/>
          </p:cNvSpPr>
          <p:nvPr/>
        </p:nvSpPr>
        <p:spPr bwMode="auto">
          <a:xfrm>
            <a:off x="5067300" y="7000875"/>
            <a:ext cx="4940300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28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3330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1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4322762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4.0 Loader Changes</a:t>
            </a:r>
          </a:p>
        </p:txBody>
      </p:sp>
      <p:sp>
        <p:nvSpPr>
          <p:cNvPr id="13332" name="Text Box 20"/>
          <p:cNvSpPr txBox="1">
            <a:spLocks noChangeArrowheads="1"/>
          </p:cNvSpPr>
          <p:nvPr/>
        </p:nvSpPr>
        <p:spPr bwMode="auto">
          <a:xfrm>
            <a:off x="379413" y="901700"/>
            <a:ext cx="9628187" cy="7165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7310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 dirty="0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OS/2 version 4.0  breaks all current </a:t>
            </a:r>
            <a:r>
              <a:rPr lang="en-US" altLang="es-EC" dirty="0" err="1">
                <a:solidFill>
                  <a:srgbClr val="000000"/>
                </a:solidFill>
                <a:latin typeface="Helv" pitchFamily="34" charset="0"/>
              </a:rPr>
              <a:t>Thinkpad</a:t>
            </a: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utilities.  They request a newer version of OS/2.  Many applications do version checking before they run.  The </a:t>
            </a:r>
            <a:r>
              <a:rPr lang="en-US" altLang="es-EC" dirty="0" err="1">
                <a:solidFill>
                  <a:srgbClr val="000000"/>
                </a:solidFill>
                <a:latin typeface="Helv" pitchFamily="34" charset="0"/>
              </a:rPr>
              <a:t>Thinkpad</a:t>
            </a: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utilities thought they were running on an older version of OS/2 since the minor code had changed to 0.</a:t>
            </a:r>
          </a:p>
          <a:p>
            <a:pPr>
              <a:lnSpc>
                <a:spcPct val="90000"/>
              </a:lnSpc>
            </a:pPr>
            <a:endParaRPr lang="en-US" altLang="es-EC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b="1" dirty="0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Modified </a:t>
            </a:r>
            <a:r>
              <a:rPr lang="en-US" altLang="es-EC" dirty="0" err="1">
                <a:solidFill>
                  <a:srgbClr val="000000"/>
                </a:solidFill>
                <a:latin typeface="Helv" pitchFamily="34" charset="0"/>
              </a:rPr>
              <a:t>DosQuerySysInfo</a:t>
            </a: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to query the OS2VER file.</a:t>
            </a:r>
          </a:p>
          <a:p>
            <a:pPr>
              <a:lnSpc>
                <a:spcPct val="90000"/>
              </a:lnSpc>
            </a:pPr>
            <a:endParaRPr lang="en-US" altLang="es-EC" dirty="0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Modified </a:t>
            </a:r>
            <a:r>
              <a:rPr lang="en-US" altLang="es-EC" dirty="0" err="1">
                <a:solidFill>
                  <a:srgbClr val="000000"/>
                </a:solidFill>
                <a:latin typeface="Helv" pitchFamily="34" charset="0"/>
              </a:rPr>
              <a:t>DosQuerySysInfo</a:t>
            </a: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and </a:t>
            </a:r>
            <a:r>
              <a:rPr lang="en-US" altLang="es-EC" dirty="0" err="1">
                <a:solidFill>
                  <a:srgbClr val="000000"/>
                </a:solidFill>
                <a:latin typeface="Helv" pitchFamily="34" charset="0"/>
              </a:rPr>
              <a:t>DosGetVersion</a:t>
            </a: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to check for minor codes.</a:t>
            </a:r>
          </a:p>
          <a:p>
            <a:pPr>
              <a:lnSpc>
                <a:spcPct val="90000"/>
              </a:lnSpc>
            </a:pPr>
            <a:endParaRPr lang="en-US" altLang="es-EC" dirty="0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Modified syntax of OS2VER file.</a:t>
            </a:r>
          </a:p>
          <a:p>
            <a:r>
              <a:rPr lang="en-US" altLang="es-EC" b="1" dirty="0" smtClean="0">
                <a:solidFill>
                  <a:srgbClr val="000000"/>
                </a:solidFill>
                <a:latin typeface="Helv" pitchFamily="34" charset="0"/>
              </a:rPr>
              <a:t>Example</a:t>
            </a:r>
            <a:r>
              <a:rPr lang="en-US" altLang="es-EC" b="1" dirty="0">
                <a:solidFill>
                  <a:srgbClr val="000000"/>
                </a:solidFill>
                <a:latin typeface="Helv" pitchFamily="34" charset="0"/>
              </a:rPr>
              <a:t>:</a:t>
            </a:r>
          </a:p>
          <a:p>
            <a:pPr>
              <a:lnSpc>
                <a:spcPct val="90000"/>
              </a:lnSpc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  24=utility.exe</a:t>
            </a:r>
          </a:p>
          <a:p>
            <a:pPr>
              <a:lnSpc>
                <a:spcPct val="90000"/>
              </a:lnSpc>
            </a:pPr>
            <a:endParaRPr lang="en-US" altLang="es-EC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  Major Code 20</a:t>
            </a:r>
          </a:p>
          <a:p>
            <a:pPr>
              <a:lnSpc>
                <a:spcPct val="90000"/>
              </a:lnSpc>
            </a:pPr>
            <a:r>
              <a:rPr lang="en-US" altLang="es-EC" dirty="0">
                <a:solidFill>
                  <a:srgbClr val="000000"/>
                </a:solidFill>
                <a:latin typeface="Helv" pitchFamily="34" charset="0"/>
              </a:rPr>
              <a:t>   Minor Code 40</a:t>
            </a:r>
          </a:p>
          <a:p>
            <a:pPr>
              <a:lnSpc>
                <a:spcPct val="90000"/>
              </a:lnSpc>
            </a:pPr>
            <a:endParaRPr lang="en-US" altLang="es-EC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b="1" dirty="0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endParaRPr lang="en-US" altLang="es-EC" b="1" dirty="0">
              <a:solidFill>
                <a:srgbClr val="000000"/>
              </a:solidFill>
              <a:latin typeface="Helv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261938" y="2874963"/>
            <a:ext cx="9617075" cy="46497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266700" y="6269038"/>
            <a:ext cx="9609138" cy="1277937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/>
          <p:cNvSpPr>
            <a:spLocks noChangeArrowheads="1"/>
          </p:cNvSpPr>
          <p:nvPr/>
        </p:nvSpPr>
        <p:spPr bwMode="auto">
          <a:xfrm>
            <a:off x="4271963" y="6456363"/>
            <a:ext cx="1146175" cy="325437"/>
          </a:xfrm>
          <a:custGeom>
            <a:avLst/>
            <a:gdLst>
              <a:gd name="T0" fmla="*/ 722 w 722"/>
              <a:gd name="T1" fmla="*/ 19 h 205"/>
              <a:gd name="T2" fmla="*/ 722 w 722"/>
              <a:gd name="T3" fmla="*/ 205 h 205"/>
              <a:gd name="T4" fmla="*/ 0 w 722"/>
              <a:gd name="T5" fmla="*/ 185 h 205"/>
              <a:gd name="T6" fmla="*/ 174 w 722"/>
              <a:gd name="T7" fmla="*/ 0 h 2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205">
                <a:moveTo>
                  <a:pt x="722" y="19"/>
                </a:moveTo>
                <a:lnTo>
                  <a:pt x="722" y="205"/>
                </a:lnTo>
                <a:lnTo>
                  <a:pt x="0" y="185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Freeform 6"/>
          <p:cNvSpPr>
            <a:spLocks noChangeArrowheads="1"/>
          </p:cNvSpPr>
          <p:nvPr/>
        </p:nvSpPr>
        <p:spPr bwMode="auto">
          <a:xfrm>
            <a:off x="5314950" y="5741988"/>
            <a:ext cx="354013" cy="628650"/>
          </a:xfrm>
          <a:custGeom>
            <a:avLst/>
            <a:gdLst>
              <a:gd name="T0" fmla="*/ 0 w 223"/>
              <a:gd name="T1" fmla="*/ 396 h 396"/>
              <a:gd name="T2" fmla="*/ 117 w 223"/>
              <a:gd name="T3" fmla="*/ 227 h 396"/>
              <a:gd name="T4" fmla="*/ 223 w 223"/>
              <a:gd name="T5" fmla="*/ 0 h 396"/>
              <a:gd name="T6" fmla="*/ 116 w 223"/>
              <a:gd name="T7" fmla="*/ 102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396">
                <a:moveTo>
                  <a:pt x="0" y="396"/>
                </a:moveTo>
                <a:lnTo>
                  <a:pt x="117" y="227"/>
                </a:lnTo>
                <a:lnTo>
                  <a:pt x="223" y="0"/>
                </a:lnTo>
                <a:lnTo>
                  <a:pt x="116" y="102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Freeform 7"/>
          <p:cNvSpPr>
            <a:spLocks noChangeArrowheads="1"/>
          </p:cNvSpPr>
          <p:nvPr/>
        </p:nvSpPr>
        <p:spPr bwMode="auto">
          <a:xfrm>
            <a:off x="4645025" y="5605463"/>
            <a:ext cx="1023938" cy="292100"/>
          </a:xfrm>
          <a:custGeom>
            <a:avLst/>
            <a:gdLst>
              <a:gd name="T0" fmla="*/ 545 w 645"/>
              <a:gd name="T1" fmla="*/ 184 h 184"/>
              <a:gd name="T2" fmla="*/ 645 w 645"/>
              <a:gd name="T3" fmla="*/ 86 h 184"/>
              <a:gd name="T4" fmla="*/ 204 w 645"/>
              <a:gd name="T5" fmla="*/ 0 h 184"/>
              <a:gd name="T6" fmla="*/ 0 w 645"/>
              <a:gd name="T7" fmla="*/ 85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184">
                <a:moveTo>
                  <a:pt x="545" y="184"/>
                </a:moveTo>
                <a:lnTo>
                  <a:pt x="645" y="86"/>
                </a:lnTo>
                <a:lnTo>
                  <a:pt x="204" y="0"/>
                </a:lnTo>
                <a:lnTo>
                  <a:pt x="0" y="85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Freeform 8"/>
          <p:cNvSpPr>
            <a:spLocks noChangeArrowheads="1"/>
          </p:cNvSpPr>
          <p:nvPr/>
        </p:nvSpPr>
        <p:spPr bwMode="auto">
          <a:xfrm>
            <a:off x="4445000" y="5740400"/>
            <a:ext cx="1068388" cy="628650"/>
          </a:xfrm>
          <a:custGeom>
            <a:avLst/>
            <a:gdLst>
              <a:gd name="T0" fmla="*/ 0 w 673"/>
              <a:gd name="T1" fmla="*/ 301 h 396"/>
              <a:gd name="T2" fmla="*/ 544 w 673"/>
              <a:gd name="T3" fmla="*/ 396 h 396"/>
              <a:gd name="T4" fmla="*/ 673 w 673"/>
              <a:gd name="T5" fmla="*/ 97 h 396"/>
              <a:gd name="T6" fmla="*/ 126 w 673"/>
              <a:gd name="T7" fmla="*/ 0 h 3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396">
                <a:moveTo>
                  <a:pt x="0" y="301"/>
                </a:moveTo>
                <a:lnTo>
                  <a:pt x="544" y="396"/>
                </a:lnTo>
                <a:lnTo>
                  <a:pt x="673" y="97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Freeform 9"/>
          <p:cNvSpPr>
            <a:spLocks noChangeArrowheads="1"/>
          </p:cNvSpPr>
          <p:nvPr/>
        </p:nvSpPr>
        <p:spPr bwMode="auto">
          <a:xfrm>
            <a:off x="1389063" y="6750050"/>
            <a:ext cx="1968500" cy="787400"/>
          </a:xfrm>
          <a:custGeom>
            <a:avLst/>
            <a:gdLst>
              <a:gd name="T0" fmla="*/ 0 w 1240"/>
              <a:gd name="T1" fmla="*/ 243 h 496"/>
              <a:gd name="T2" fmla="*/ 720 w 1240"/>
              <a:gd name="T3" fmla="*/ 496 h 496"/>
              <a:gd name="T4" fmla="*/ 1240 w 1240"/>
              <a:gd name="T5" fmla="*/ 204 h 496"/>
              <a:gd name="T6" fmla="*/ 460 w 1240"/>
              <a:gd name="T7" fmla="*/ 0 h 4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496">
                <a:moveTo>
                  <a:pt x="0" y="243"/>
                </a:moveTo>
                <a:lnTo>
                  <a:pt x="720" y="496"/>
                </a:lnTo>
                <a:lnTo>
                  <a:pt x="1240" y="204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6" name="Freeform 10"/>
          <p:cNvSpPr>
            <a:spLocks noChangeArrowheads="1"/>
          </p:cNvSpPr>
          <p:nvPr/>
        </p:nvSpPr>
        <p:spPr bwMode="auto">
          <a:xfrm>
            <a:off x="2411413" y="6181725"/>
            <a:ext cx="950912" cy="914400"/>
          </a:xfrm>
          <a:custGeom>
            <a:avLst/>
            <a:gdLst>
              <a:gd name="T0" fmla="*/ 0 w 599"/>
              <a:gd name="T1" fmla="*/ 576 h 576"/>
              <a:gd name="T2" fmla="*/ 377 w 599"/>
              <a:gd name="T3" fmla="*/ 307 h 576"/>
              <a:gd name="T4" fmla="*/ 599 w 599"/>
              <a:gd name="T5" fmla="*/ 0 h 576"/>
              <a:gd name="T6" fmla="*/ 311 w 599"/>
              <a:gd name="T7" fmla="*/ 149 h 5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576">
                <a:moveTo>
                  <a:pt x="0" y="576"/>
                </a:moveTo>
                <a:lnTo>
                  <a:pt x="377" y="307"/>
                </a:lnTo>
                <a:lnTo>
                  <a:pt x="599" y="0"/>
                </a:lnTo>
                <a:lnTo>
                  <a:pt x="311" y="149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1"/>
          <p:cNvSpPr>
            <a:spLocks noChangeArrowheads="1"/>
          </p:cNvSpPr>
          <p:nvPr/>
        </p:nvSpPr>
        <p:spPr bwMode="auto">
          <a:xfrm>
            <a:off x="1393825" y="6008688"/>
            <a:ext cx="1512888" cy="1087437"/>
          </a:xfrm>
          <a:custGeom>
            <a:avLst/>
            <a:gdLst>
              <a:gd name="T0" fmla="*/ 0 w 953"/>
              <a:gd name="T1" fmla="*/ 420 h 685"/>
              <a:gd name="T2" fmla="*/ 645 w 953"/>
              <a:gd name="T3" fmla="*/ 685 h 685"/>
              <a:gd name="T4" fmla="*/ 953 w 953"/>
              <a:gd name="T5" fmla="*/ 258 h 685"/>
              <a:gd name="T6" fmla="*/ 277 w 953"/>
              <a:gd name="T7" fmla="*/ 0 h 6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685">
                <a:moveTo>
                  <a:pt x="0" y="420"/>
                </a:moveTo>
                <a:lnTo>
                  <a:pt x="645" y="685"/>
                </a:lnTo>
                <a:lnTo>
                  <a:pt x="953" y="258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2"/>
          <p:cNvSpPr>
            <a:spLocks noChangeArrowheads="1"/>
          </p:cNvSpPr>
          <p:nvPr/>
        </p:nvSpPr>
        <p:spPr bwMode="auto">
          <a:xfrm>
            <a:off x="1833563" y="5830888"/>
            <a:ext cx="1530350" cy="587375"/>
          </a:xfrm>
          <a:custGeom>
            <a:avLst/>
            <a:gdLst>
              <a:gd name="T0" fmla="*/ 676 w 964"/>
              <a:gd name="T1" fmla="*/ 370 h 370"/>
              <a:gd name="T2" fmla="*/ 964 w 964"/>
              <a:gd name="T3" fmla="*/ 221 h 370"/>
              <a:gd name="T4" fmla="*/ 353 w 964"/>
              <a:gd name="T5" fmla="*/ 0 h 370"/>
              <a:gd name="T6" fmla="*/ 0 w 964"/>
              <a:gd name="T7" fmla="*/ 112 h 3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370">
                <a:moveTo>
                  <a:pt x="676" y="370"/>
                </a:moveTo>
                <a:lnTo>
                  <a:pt x="964" y="221"/>
                </a:lnTo>
                <a:lnTo>
                  <a:pt x="353" y="0"/>
                </a:lnTo>
                <a:lnTo>
                  <a:pt x="0" y="112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3"/>
          <p:cNvSpPr>
            <a:spLocks noChangeArrowheads="1"/>
          </p:cNvSpPr>
          <p:nvPr/>
        </p:nvSpPr>
        <p:spPr bwMode="auto">
          <a:xfrm>
            <a:off x="7364413" y="6565900"/>
            <a:ext cx="1530350" cy="633413"/>
          </a:xfrm>
          <a:custGeom>
            <a:avLst/>
            <a:gdLst>
              <a:gd name="T0" fmla="*/ 0 w 964"/>
              <a:gd name="T1" fmla="*/ 97 h 399"/>
              <a:gd name="T2" fmla="*/ 185 w 964"/>
              <a:gd name="T3" fmla="*/ 399 h 399"/>
              <a:gd name="T4" fmla="*/ 964 w 964"/>
              <a:gd name="T5" fmla="*/ 271 h 399"/>
              <a:gd name="T6" fmla="*/ 675 w 964"/>
              <a:gd name="T7" fmla="*/ 0 h 3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399">
                <a:moveTo>
                  <a:pt x="0" y="97"/>
                </a:moveTo>
                <a:lnTo>
                  <a:pt x="185" y="399"/>
                </a:lnTo>
                <a:lnTo>
                  <a:pt x="964" y="271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Freeform 14"/>
          <p:cNvSpPr>
            <a:spLocks noChangeArrowheads="1"/>
          </p:cNvSpPr>
          <p:nvPr/>
        </p:nvSpPr>
        <p:spPr bwMode="auto">
          <a:xfrm>
            <a:off x="7127875" y="5822950"/>
            <a:ext cx="614363" cy="841375"/>
          </a:xfrm>
          <a:custGeom>
            <a:avLst/>
            <a:gdLst>
              <a:gd name="T0" fmla="*/ 387 w 387"/>
              <a:gd name="T1" fmla="*/ 530 h 530"/>
              <a:gd name="T2" fmla="*/ 123 w 387"/>
              <a:gd name="T3" fmla="*/ 273 h 530"/>
              <a:gd name="T4" fmla="*/ 0 w 387"/>
              <a:gd name="T5" fmla="*/ 0 h 530"/>
              <a:gd name="T6" fmla="*/ 224 w 387"/>
              <a:gd name="T7" fmla="*/ 146 h 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530">
                <a:moveTo>
                  <a:pt x="387" y="530"/>
                </a:moveTo>
                <a:lnTo>
                  <a:pt x="123" y="273"/>
                </a:lnTo>
                <a:lnTo>
                  <a:pt x="0" y="0"/>
                </a:lnTo>
                <a:lnTo>
                  <a:pt x="224" y="146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1" name="Freeform 15"/>
          <p:cNvSpPr>
            <a:spLocks noChangeArrowheads="1"/>
          </p:cNvSpPr>
          <p:nvPr/>
        </p:nvSpPr>
        <p:spPr bwMode="auto">
          <a:xfrm>
            <a:off x="7470775" y="5826125"/>
            <a:ext cx="1249363" cy="830263"/>
          </a:xfrm>
          <a:custGeom>
            <a:avLst/>
            <a:gdLst>
              <a:gd name="T0" fmla="*/ 787 w 787"/>
              <a:gd name="T1" fmla="*/ 369 h 523"/>
              <a:gd name="T2" fmla="*/ 170 w 787"/>
              <a:gd name="T3" fmla="*/ 523 h 523"/>
              <a:gd name="T4" fmla="*/ 0 w 787"/>
              <a:gd name="T5" fmla="*/ 147 h 523"/>
              <a:gd name="T6" fmla="*/ 644 w 787"/>
              <a:gd name="T7" fmla="*/ 0 h 5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523">
                <a:moveTo>
                  <a:pt x="787" y="369"/>
                </a:moveTo>
                <a:lnTo>
                  <a:pt x="170" y="523"/>
                </a:lnTo>
                <a:lnTo>
                  <a:pt x="0" y="147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6"/>
          <p:cNvSpPr>
            <a:spLocks noChangeArrowheads="1"/>
          </p:cNvSpPr>
          <p:nvPr/>
        </p:nvSpPr>
        <p:spPr bwMode="auto">
          <a:xfrm>
            <a:off x="7127875" y="5632450"/>
            <a:ext cx="1362075" cy="433388"/>
          </a:xfrm>
          <a:custGeom>
            <a:avLst/>
            <a:gdLst>
              <a:gd name="T0" fmla="*/ 219 w 858"/>
              <a:gd name="T1" fmla="*/ 273 h 273"/>
              <a:gd name="T2" fmla="*/ 0 w 858"/>
              <a:gd name="T3" fmla="*/ 120 h 273"/>
              <a:gd name="T4" fmla="*/ 579 w 858"/>
              <a:gd name="T5" fmla="*/ 0 h 273"/>
              <a:gd name="T6" fmla="*/ 858 w 858"/>
              <a:gd name="T7" fmla="*/ 117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273">
                <a:moveTo>
                  <a:pt x="219" y="273"/>
                </a:moveTo>
                <a:lnTo>
                  <a:pt x="0" y="120"/>
                </a:lnTo>
                <a:lnTo>
                  <a:pt x="579" y="0"/>
                </a:lnTo>
                <a:lnTo>
                  <a:pt x="858" y="117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4354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4729162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System Layout Terms</a:t>
            </a:r>
          </a:p>
        </p:txBody>
      </p:sp>
      <p:sp>
        <p:nvSpPr>
          <p:cNvPr id="14356" name="Text Box 20"/>
          <p:cNvSpPr txBox="1">
            <a:spLocks noChangeArrowheads="1"/>
          </p:cNvSpPr>
          <p:nvPr/>
        </p:nvSpPr>
        <p:spPr bwMode="auto">
          <a:xfrm>
            <a:off x="379413" y="968375"/>
            <a:ext cx="9628187" cy="4467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7310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Protected	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- protected region, for protected DLLs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r/o based	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- read only based region, for system dll code and r/o data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packed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	- packed region, for 16 bit dlls with very small segments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code + r/o data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- for user DLL code and r/o data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r/w based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- read write based, for system dll r/w data (instance data)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shared region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- for user API shared allocations (grows down)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private region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- for user API private allocations (grows up)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Note: bottom 64Meg reserved for only private allocations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Rectangle 3"/>
          <p:cNvSpPr>
            <a:spLocks noChangeArrowheads="1"/>
          </p:cNvSpPr>
          <p:nvPr/>
        </p:nvSpPr>
        <p:spPr bwMode="auto">
          <a:xfrm>
            <a:off x="261938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266700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5" name="Freeform 5"/>
          <p:cNvSpPr>
            <a:spLocks noChangeArrowheads="1"/>
          </p:cNvSpPr>
          <p:nvPr/>
        </p:nvSpPr>
        <p:spPr bwMode="auto">
          <a:xfrm>
            <a:off x="4271963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6" name="Freeform 6"/>
          <p:cNvSpPr>
            <a:spLocks noChangeArrowheads="1"/>
          </p:cNvSpPr>
          <p:nvPr/>
        </p:nvSpPr>
        <p:spPr bwMode="auto">
          <a:xfrm>
            <a:off x="5314950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7" name="Freeform 7"/>
          <p:cNvSpPr>
            <a:spLocks noChangeArrowheads="1"/>
          </p:cNvSpPr>
          <p:nvPr/>
        </p:nvSpPr>
        <p:spPr bwMode="auto">
          <a:xfrm>
            <a:off x="4645025" y="4483100"/>
            <a:ext cx="1023938" cy="458788"/>
          </a:xfrm>
          <a:custGeom>
            <a:avLst/>
            <a:gdLst>
              <a:gd name="T0" fmla="*/ 545 w 645"/>
              <a:gd name="T1" fmla="*/ 289 h 289"/>
              <a:gd name="T2" fmla="*/ 645 w 645"/>
              <a:gd name="T3" fmla="*/ 135 h 289"/>
              <a:gd name="T4" fmla="*/ 204 w 645"/>
              <a:gd name="T5" fmla="*/ 0 h 289"/>
              <a:gd name="T6" fmla="*/ 0 w 645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89">
                <a:moveTo>
                  <a:pt x="545" y="289"/>
                </a:moveTo>
                <a:lnTo>
                  <a:pt x="645" y="135"/>
                </a:lnTo>
                <a:lnTo>
                  <a:pt x="204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Freeform 8"/>
          <p:cNvSpPr>
            <a:spLocks noChangeArrowheads="1"/>
          </p:cNvSpPr>
          <p:nvPr/>
        </p:nvSpPr>
        <p:spPr bwMode="auto">
          <a:xfrm>
            <a:off x="4445000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6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Freeform 9"/>
          <p:cNvSpPr>
            <a:spLocks noChangeArrowheads="1"/>
          </p:cNvSpPr>
          <p:nvPr/>
        </p:nvSpPr>
        <p:spPr bwMode="auto">
          <a:xfrm>
            <a:off x="1389063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0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0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0" name="Freeform 10"/>
          <p:cNvSpPr>
            <a:spLocks noChangeArrowheads="1"/>
          </p:cNvSpPr>
          <p:nvPr/>
        </p:nvSpPr>
        <p:spPr bwMode="auto">
          <a:xfrm>
            <a:off x="2411413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1" name="Freeform 11"/>
          <p:cNvSpPr>
            <a:spLocks noChangeArrowheads="1"/>
          </p:cNvSpPr>
          <p:nvPr/>
        </p:nvSpPr>
        <p:spPr bwMode="auto">
          <a:xfrm>
            <a:off x="1393825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2" name="Freeform 12"/>
          <p:cNvSpPr>
            <a:spLocks noChangeArrowheads="1"/>
          </p:cNvSpPr>
          <p:nvPr/>
        </p:nvSpPr>
        <p:spPr bwMode="auto">
          <a:xfrm>
            <a:off x="1833563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3" name="Freeform 13"/>
          <p:cNvSpPr>
            <a:spLocks noChangeArrowheads="1"/>
          </p:cNvSpPr>
          <p:nvPr/>
        </p:nvSpPr>
        <p:spPr bwMode="auto">
          <a:xfrm>
            <a:off x="7364413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4" name="Freeform 14"/>
          <p:cNvSpPr>
            <a:spLocks noChangeArrowheads="1"/>
          </p:cNvSpPr>
          <p:nvPr/>
        </p:nvSpPr>
        <p:spPr bwMode="auto">
          <a:xfrm>
            <a:off x="7127875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3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3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5" name="Freeform 15"/>
          <p:cNvSpPr>
            <a:spLocks noChangeArrowheads="1"/>
          </p:cNvSpPr>
          <p:nvPr/>
        </p:nvSpPr>
        <p:spPr bwMode="auto">
          <a:xfrm>
            <a:off x="7470775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6" name="Freeform 16"/>
          <p:cNvSpPr>
            <a:spLocks noChangeArrowheads="1"/>
          </p:cNvSpPr>
          <p:nvPr/>
        </p:nvSpPr>
        <p:spPr bwMode="auto">
          <a:xfrm>
            <a:off x="7127875" y="4525963"/>
            <a:ext cx="1362075" cy="682625"/>
          </a:xfrm>
          <a:custGeom>
            <a:avLst/>
            <a:gdLst>
              <a:gd name="T0" fmla="*/ 219 w 858"/>
              <a:gd name="T1" fmla="*/ 430 h 430"/>
              <a:gd name="T2" fmla="*/ 0 w 858"/>
              <a:gd name="T3" fmla="*/ 189 h 430"/>
              <a:gd name="T4" fmla="*/ 579 w 858"/>
              <a:gd name="T5" fmla="*/ 0 h 430"/>
              <a:gd name="T6" fmla="*/ 858 w 858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8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7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5378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9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6321425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2.0 Kernel Heap Management</a:t>
            </a:r>
          </a:p>
        </p:txBody>
      </p:sp>
      <p:sp>
        <p:nvSpPr>
          <p:cNvPr id="15380" name="Text Box 20"/>
          <p:cNvSpPr txBox="1">
            <a:spLocks noChangeArrowheads="1"/>
          </p:cNvSpPr>
          <p:nvPr/>
        </p:nvSpPr>
        <p:spPr bwMode="auto">
          <a:xfrm>
            <a:off x="379413" y="990600"/>
            <a:ext cx="9628187" cy="5872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7310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The Mini IFS is not being freed by LDRFreeModule. 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		</a:t>
            </a:r>
          </a:p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Change the MTE flags checked for on entry to LDRFreeModule. 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Add flag for FSDMOD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Fixing this saves 18 pages of kernel resident heap memory.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261938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266700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9" name="Freeform 5"/>
          <p:cNvSpPr>
            <a:spLocks noChangeArrowheads="1"/>
          </p:cNvSpPr>
          <p:nvPr/>
        </p:nvSpPr>
        <p:spPr bwMode="auto">
          <a:xfrm>
            <a:off x="4271963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0" name="Freeform 6"/>
          <p:cNvSpPr>
            <a:spLocks noChangeArrowheads="1"/>
          </p:cNvSpPr>
          <p:nvPr/>
        </p:nvSpPr>
        <p:spPr bwMode="auto">
          <a:xfrm>
            <a:off x="5314950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1" name="Freeform 7"/>
          <p:cNvSpPr>
            <a:spLocks noChangeArrowheads="1"/>
          </p:cNvSpPr>
          <p:nvPr/>
        </p:nvSpPr>
        <p:spPr bwMode="auto">
          <a:xfrm>
            <a:off x="4645025" y="4483100"/>
            <a:ext cx="1023938" cy="458788"/>
          </a:xfrm>
          <a:custGeom>
            <a:avLst/>
            <a:gdLst>
              <a:gd name="T0" fmla="*/ 545 w 645"/>
              <a:gd name="T1" fmla="*/ 289 h 289"/>
              <a:gd name="T2" fmla="*/ 645 w 645"/>
              <a:gd name="T3" fmla="*/ 135 h 289"/>
              <a:gd name="T4" fmla="*/ 204 w 645"/>
              <a:gd name="T5" fmla="*/ 0 h 289"/>
              <a:gd name="T6" fmla="*/ 0 w 645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89">
                <a:moveTo>
                  <a:pt x="545" y="289"/>
                </a:moveTo>
                <a:lnTo>
                  <a:pt x="645" y="135"/>
                </a:lnTo>
                <a:lnTo>
                  <a:pt x="204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2" name="Freeform 8"/>
          <p:cNvSpPr>
            <a:spLocks noChangeArrowheads="1"/>
          </p:cNvSpPr>
          <p:nvPr/>
        </p:nvSpPr>
        <p:spPr bwMode="auto">
          <a:xfrm>
            <a:off x="4445000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6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3" name="Freeform 9"/>
          <p:cNvSpPr>
            <a:spLocks noChangeArrowheads="1"/>
          </p:cNvSpPr>
          <p:nvPr/>
        </p:nvSpPr>
        <p:spPr bwMode="auto">
          <a:xfrm>
            <a:off x="1389063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0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0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4" name="Freeform 10"/>
          <p:cNvSpPr>
            <a:spLocks noChangeArrowheads="1"/>
          </p:cNvSpPr>
          <p:nvPr/>
        </p:nvSpPr>
        <p:spPr bwMode="auto">
          <a:xfrm>
            <a:off x="2411413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5" name="Freeform 11"/>
          <p:cNvSpPr>
            <a:spLocks noChangeArrowheads="1"/>
          </p:cNvSpPr>
          <p:nvPr/>
        </p:nvSpPr>
        <p:spPr bwMode="auto">
          <a:xfrm>
            <a:off x="1393825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6" name="Freeform 12"/>
          <p:cNvSpPr>
            <a:spLocks noChangeArrowheads="1"/>
          </p:cNvSpPr>
          <p:nvPr/>
        </p:nvSpPr>
        <p:spPr bwMode="auto">
          <a:xfrm>
            <a:off x="1833563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7" name="Freeform 13"/>
          <p:cNvSpPr>
            <a:spLocks noChangeArrowheads="1"/>
          </p:cNvSpPr>
          <p:nvPr/>
        </p:nvSpPr>
        <p:spPr bwMode="auto">
          <a:xfrm>
            <a:off x="7364413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8" name="Freeform 14"/>
          <p:cNvSpPr>
            <a:spLocks noChangeArrowheads="1"/>
          </p:cNvSpPr>
          <p:nvPr/>
        </p:nvSpPr>
        <p:spPr bwMode="auto">
          <a:xfrm>
            <a:off x="7127875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3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3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9" name="Freeform 15"/>
          <p:cNvSpPr>
            <a:spLocks noChangeArrowheads="1"/>
          </p:cNvSpPr>
          <p:nvPr/>
        </p:nvSpPr>
        <p:spPr bwMode="auto">
          <a:xfrm>
            <a:off x="7470775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0" name="Freeform 16"/>
          <p:cNvSpPr>
            <a:spLocks noChangeArrowheads="1"/>
          </p:cNvSpPr>
          <p:nvPr/>
        </p:nvSpPr>
        <p:spPr bwMode="auto">
          <a:xfrm>
            <a:off x="7127875" y="4525963"/>
            <a:ext cx="1362075" cy="682625"/>
          </a:xfrm>
          <a:custGeom>
            <a:avLst/>
            <a:gdLst>
              <a:gd name="T0" fmla="*/ 219 w 858"/>
              <a:gd name="T1" fmla="*/ 430 h 430"/>
              <a:gd name="T2" fmla="*/ 0 w 858"/>
              <a:gd name="T3" fmla="*/ 189 h 430"/>
              <a:gd name="T4" fmla="*/ 579 w 858"/>
              <a:gd name="T5" fmla="*/ 0 h 430"/>
              <a:gd name="T6" fmla="*/ 858 w 858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8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1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6402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3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7181850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3.0 System Initialization Changes</a:t>
            </a:r>
          </a:p>
        </p:txBody>
      </p:sp>
      <p:sp>
        <p:nvSpPr>
          <p:cNvPr id="16404" name="Text Box 20"/>
          <p:cNvSpPr txBox="1">
            <a:spLocks noChangeArrowheads="1"/>
          </p:cNvSpPr>
          <p:nvPr/>
        </p:nvSpPr>
        <p:spPr bwMode="auto">
          <a:xfrm>
            <a:off x="396875" y="1081088"/>
            <a:ext cx="9610725" cy="3105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00088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Speech install needs to know Processor type and speed</a:t>
            </a:r>
          </a:p>
          <a:p>
            <a:pPr>
              <a:lnSpc>
                <a:spcPct val="90000"/>
              </a:lnSpc>
            </a:pPr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 Implemented 2 new DosSysCtl functions.</a:t>
            </a:r>
          </a:p>
          <a:p>
            <a:pPr>
              <a:lnSpc>
                <a:spcPct val="90000"/>
              </a:lnSpc>
            </a:pPr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Function 9 returns the value for CpuType.  </a:t>
            </a:r>
          </a:p>
          <a:p>
            <a:pPr>
              <a:lnSpc>
                <a:spcPct val="90000"/>
              </a:lnSpc>
            </a:pPr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Function 10 returns the value for IODELAYCNT. 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1" name="Rectangle 3"/>
          <p:cNvSpPr>
            <a:spLocks noChangeArrowheads="1"/>
          </p:cNvSpPr>
          <p:nvPr/>
        </p:nvSpPr>
        <p:spPr bwMode="auto">
          <a:xfrm>
            <a:off x="261938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266700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3" name="Freeform 5"/>
          <p:cNvSpPr>
            <a:spLocks noChangeArrowheads="1"/>
          </p:cNvSpPr>
          <p:nvPr/>
        </p:nvSpPr>
        <p:spPr bwMode="auto">
          <a:xfrm>
            <a:off x="4271963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4" name="Freeform 6"/>
          <p:cNvSpPr>
            <a:spLocks noChangeArrowheads="1"/>
          </p:cNvSpPr>
          <p:nvPr/>
        </p:nvSpPr>
        <p:spPr bwMode="auto">
          <a:xfrm>
            <a:off x="5314950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5" name="Freeform 7"/>
          <p:cNvSpPr>
            <a:spLocks noChangeArrowheads="1"/>
          </p:cNvSpPr>
          <p:nvPr/>
        </p:nvSpPr>
        <p:spPr bwMode="auto">
          <a:xfrm>
            <a:off x="4645025" y="4483100"/>
            <a:ext cx="1023938" cy="458788"/>
          </a:xfrm>
          <a:custGeom>
            <a:avLst/>
            <a:gdLst>
              <a:gd name="T0" fmla="*/ 545 w 645"/>
              <a:gd name="T1" fmla="*/ 289 h 289"/>
              <a:gd name="T2" fmla="*/ 645 w 645"/>
              <a:gd name="T3" fmla="*/ 135 h 289"/>
              <a:gd name="T4" fmla="*/ 204 w 645"/>
              <a:gd name="T5" fmla="*/ 0 h 289"/>
              <a:gd name="T6" fmla="*/ 0 w 645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89">
                <a:moveTo>
                  <a:pt x="545" y="289"/>
                </a:moveTo>
                <a:lnTo>
                  <a:pt x="645" y="135"/>
                </a:lnTo>
                <a:lnTo>
                  <a:pt x="204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6" name="Freeform 8"/>
          <p:cNvSpPr>
            <a:spLocks noChangeArrowheads="1"/>
          </p:cNvSpPr>
          <p:nvPr/>
        </p:nvSpPr>
        <p:spPr bwMode="auto">
          <a:xfrm>
            <a:off x="4445000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6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7" name="Freeform 9"/>
          <p:cNvSpPr>
            <a:spLocks noChangeArrowheads="1"/>
          </p:cNvSpPr>
          <p:nvPr/>
        </p:nvSpPr>
        <p:spPr bwMode="auto">
          <a:xfrm>
            <a:off x="1389063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0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0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8" name="Freeform 10"/>
          <p:cNvSpPr>
            <a:spLocks noChangeArrowheads="1"/>
          </p:cNvSpPr>
          <p:nvPr/>
        </p:nvSpPr>
        <p:spPr bwMode="auto">
          <a:xfrm>
            <a:off x="2411413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9" name="Freeform 11"/>
          <p:cNvSpPr>
            <a:spLocks noChangeArrowheads="1"/>
          </p:cNvSpPr>
          <p:nvPr/>
        </p:nvSpPr>
        <p:spPr bwMode="auto">
          <a:xfrm>
            <a:off x="1393825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0" name="Freeform 12"/>
          <p:cNvSpPr>
            <a:spLocks noChangeArrowheads="1"/>
          </p:cNvSpPr>
          <p:nvPr/>
        </p:nvSpPr>
        <p:spPr bwMode="auto">
          <a:xfrm>
            <a:off x="1833563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1" name="Freeform 13"/>
          <p:cNvSpPr>
            <a:spLocks noChangeArrowheads="1"/>
          </p:cNvSpPr>
          <p:nvPr/>
        </p:nvSpPr>
        <p:spPr bwMode="auto">
          <a:xfrm>
            <a:off x="7364413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2" name="Freeform 14"/>
          <p:cNvSpPr>
            <a:spLocks noChangeArrowheads="1"/>
          </p:cNvSpPr>
          <p:nvPr/>
        </p:nvSpPr>
        <p:spPr bwMode="auto">
          <a:xfrm>
            <a:off x="7127875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3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3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3" name="Freeform 15"/>
          <p:cNvSpPr>
            <a:spLocks noChangeArrowheads="1"/>
          </p:cNvSpPr>
          <p:nvPr/>
        </p:nvSpPr>
        <p:spPr bwMode="auto">
          <a:xfrm>
            <a:off x="7470775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4" name="Freeform 16"/>
          <p:cNvSpPr>
            <a:spLocks noChangeArrowheads="1"/>
          </p:cNvSpPr>
          <p:nvPr/>
        </p:nvSpPr>
        <p:spPr bwMode="auto">
          <a:xfrm>
            <a:off x="7127875" y="4525963"/>
            <a:ext cx="1362075" cy="682625"/>
          </a:xfrm>
          <a:custGeom>
            <a:avLst/>
            <a:gdLst>
              <a:gd name="T0" fmla="*/ 219 w 858"/>
              <a:gd name="T1" fmla="*/ 430 h 430"/>
              <a:gd name="T2" fmla="*/ 0 w 858"/>
              <a:gd name="T3" fmla="*/ 189 h 430"/>
              <a:gd name="T4" fmla="*/ 579 w 858"/>
              <a:gd name="T5" fmla="*/ 0 h 430"/>
              <a:gd name="T6" fmla="*/ 858 w 858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8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5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7426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7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7181850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3.0 System Initialization Changes</a:t>
            </a:r>
          </a:p>
        </p:txBody>
      </p:sp>
      <p:sp>
        <p:nvSpPr>
          <p:cNvPr id="17428" name="Text Box 20"/>
          <p:cNvSpPr txBox="1">
            <a:spLocks noChangeArrowheads="1"/>
          </p:cNvSpPr>
          <p:nvPr/>
        </p:nvSpPr>
        <p:spPr bwMode="auto">
          <a:xfrm>
            <a:off x="293688" y="1081088"/>
            <a:ext cx="9713912" cy="3086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00088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The CPU check for does not correctly handle an IBM/Cyrix 6x86 processor.  The Cyrix CPUs do not handle the CPUID command without setting up special Cyrix control registers.</a:t>
            </a:r>
          </a:p>
          <a:p>
            <a:pPr>
              <a:lnSpc>
                <a:spcPct val="90000"/>
              </a:lnSpc>
            </a:pPr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Added detection test for Cyrix CPUs.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Query process through port  22 and 23 to get CPU type.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261938" y="4130675"/>
            <a:ext cx="9617075" cy="34004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266700" y="6611938"/>
            <a:ext cx="9609138" cy="935037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7" name="Freeform 5"/>
          <p:cNvSpPr>
            <a:spLocks noChangeArrowheads="1"/>
          </p:cNvSpPr>
          <p:nvPr/>
        </p:nvSpPr>
        <p:spPr bwMode="auto">
          <a:xfrm>
            <a:off x="4271963" y="6750050"/>
            <a:ext cx="1146175" cy="236538"/>
          </a:xfrm>
          <a:custGeom>
            <a:avLst/>
            <a:gdLst>
              <a:gd name="T0" fmla="*/ 722 w 722"/>
              <a:gd name="T1" fmla="*/ 14 h 149"/>
              <a:gd name="T2" fmla="*/ 722 w 722"/>
              <a:gd name="T3" fmla="*/ 149 h 149"/>
              <a:gd name="T4" fmla="*/ 0 w 722"/>
              <a:gd name="T5" fmla="*/ 135 h 149"/>
              <a:gd name="T6" fmla="*/ 174 w 722"/>
              <a:gd name="T7" fmla="*/ 0 h 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149">
                <a:moveTo>
                  <a:pt x="722" y="14"/>
                </a:moveTo>
                <a:lnTo>
                  <a:pt x="722" y="149"/>
                </a:lnTo>
                <a:lnTo>
                  <a:pt x="0" y="135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8" name="Freeform 6"/>
          <p:cNvSpPr>
            <a:spLocks noChangeArrowheads="1"/>
          </p:cNvSpPr>
          <p:nvPr/>
        </p:nvSpPr>
        <p:spPr bwMode="auto">
          <a:xfrm>
            <a:off x="5314950" y="6227763"/>
            <a:ext cx="354013" cy="458787"/>
          </a:xfrm>
          <a:custGeom>
            <a:avLst/>
            <a:gdLst>
              <a:gd name="T0" fmla="*/ 0 w 223"/>
              <a:gd name="T1" fmla="*/ 289 h 289"/>
              <a:gd name="T2" fmla="*/ 117 w 223"/>
              <a:gd name="T3" fmla="*/ 165 h 289"/>
              <a:gd name="T4" fmla="*/ 223 w 223"/>
              <a:gd name="T5" fmla="*/ 0 h 289"/>
              <a:gd name="T6" fmla="*/ 116 w 223"/>
              <a:gd name="T7" fmla="*/ 74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89">
                <a:moveTo>
                  <a:pt x="0" y="289"/>
                </a:moveTo>
                <a:lnTo>
                  <a:pt x="117" y="165"/>
                </a:lnTo>
                <a:lnTo>
                  <a:pt x="223" y="0"/>
                </a:lnTo>
                <a:lnTo>
                  <a:pt x="116" y="74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9" name="Freeform 7"/>
          <p:cNvSpPr>
            <a:spLocks noChangeArrowheads="1"/>
          </p:cNvSpPr>
          <p:nvPr/>
        </p:nvSpPr>
        <p:spPr bwMode="auto">
          <a:xfrm>
            <a:off x="4645025" y="6127750"/>
            <a:ext cx="1023938" cy="212725"/>
          </a:xfrm>
          <a:custGeom>
            <a:avLst/>
            <a:gdLst>
              <a:gd name="T0" fmla="*/ 545 w 645"/>
              <a:gd name="T1" fmla="*/ 134 h 134"/>
              <a:gd name="T2" fmla="*/ 645 w 645"/>
              <a:gd name="T3" fmla="*/ 63 h 134"/>
              <a:gd name="T4" fmla="*/ 204 w 645"/>
              <a:gd name="T5" fmla="*/ 0 h 134"/>
              <a:gd name="T6" fmla="*/ 0 w 645"/>
              <a:gd name="T7" fmla="*/ 62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134">
                <a:moveTo>
                  <a:pt x="545" y="134"/>
                </a:moveTo>
                <a:lnTo>
                  <a:pt x="645" y="63"/>
                </a:lnTo>
                <a:lnTo>
                  <a:pt x="204" y="0"/>
                </a:lnTo>
                <a:lnTo>
                  <a:pt x="0" y="62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0" name="Freeform 8"/>
          <p:cNvSpPr>
            <a:spLocks noChangeArrowheads="1"/>
          </p:cNvSpPr>
          <p:nvPr/>
        </p:nvSpPr>
        <p:spPr bwMode="auto">
          <a:xfrm>
            <a:off x="4445000" y="6226175"/>
            <a:ext cx="1068388" cy="458788"/>
          </a:xfrm>
          <a:custGeom>
            <a:avLst/>
            <a:gdLst>
              <a:gd name="T0" fmla="*/ 0 w 673"/>
              <a:gd name="T1" fmla="*/ 220 h 289"/>
              <a:gd name="T2" fmla="*/ 544 w 673"/>
              <a:gd name="T3" fmla="*/ 289 h 289"/>
              <a:gd name="T4" fmla="*/ 673 w 673"/>
              <a:gd name="T5" fmla="*/ 71 h 289"/>
              <a:gd name="T6" fmla="*/ 126 w 673"/>
              <a:gd name="T7" fmla="*/ 0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289">
                <a:moveTo>
                  <a:pt x="0" y="220"/>
                </a:moveTo>
                <a:lnTo>
                  <a:pt x="544" y="289"/>
                </a:lnTo>
                <a:lnTo>
                  <a:pt x="673" y="71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1" name="Freeform 9"/>
          <p:cNvSpPr>
            <a:spLocks noChangeArrowheads="1"/>
          </p:cNvSpPr>
          <p:nvPr/>
        </p:nvSpPr>
        <p:spPr bwMode="auto">
          <a:xfrm>
            <a:off x="1389063" y="6964363"/>
            <a:ext cx="1968500" cy="574675"/>
          </a:xfrm>
          <a:custGeom>
            <a:avLst/>
            <a:gdLst>
              <a:gd name="T0" fmla="*/ 0 w 1240"/>
              <a:gd name="T1" fmla="*/ 178 h 362"/>
              <a:gd name="T2" fmla="*/ 720 w 1240"/>
              <a:gd name="T3" fmla="*/ 362 h 362"/>
              <a:gd name="T4" fmla="*/ 1240 w 1240"/>
              <a:gd name="T5" fmla="*/ 149 h 362"/>
              <a:gd name="T6" fmla="*/ 460 w 1240"/>
              <a:gd name="T7" fmla="*/ 0 h 3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362">
                <a:moveTo>
                  <a:pt x="0" y="178"/>
                </a:moveTo>
                <a:lnTo>
                  <a:pt x="720" y="362"/>
                </a:lnTo>
                <a:lnTo>
                  <a:pt x="1240" y="149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2" name="Freeform 10"/>
          <p:cNvSpPr>
            <a:spLocks noChangeArrowheads="1"/>
          </p:cNvSpPr>
          <p:nvPr/>
        </p:nvSpPr>
        <p:spPr bwMode="auto">
          <a:xfrm>
            <a:off x="2411413" y="6548438"/>
            <a:ext cx="950912" cy="669925"/>
          </a:xfrm>
          <a:custGeom>
            <a:avLst/>
            <a:gdLst>
              <a:gd name="T0" fmla="*/ 0 w 599"/>
              <a:gd name="T1" fmla="*/ 422 h 422"/>
              <a:gd name="T2" fmla="*/ 377 w 599"/>
              <a:gd name="T3" fmla="*/ 225 h 422"/>
              <a:gd name="T4" fmla="*/ 599 w 599"/>
              <a:gd name="T5" fmla="*/ 0 h 422"/>
              <a:gd name="T6" fmla="*/ 311 w 599"/>
              <a:gd name="T7" fmla="*/ 109 h 4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422">
                <a:moveTo>
                  <a:pt x="0" y="422"/>
                </a:moveTo>
                <a:lnTo>
                  <a:pt x="377" y="225"/>
                </a:lnTo>
                <a:lnTo>
                  <a:pt x="599" y="0"/>
                </a:lnTo>
                <a:lnTo>
                  <a:pt x="311" y="109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3" name="Freeform 11"/>
          <p:cNvSpPr>
            <a:spLocks noChangeArrowheads="1"/>
          </p:cNvSpPr>
          <p:nvPr/>
        </p:nvSpPr>
        <p:spPr bwMode="auto">
          <a:xfrm>
            <a:off x="1393825" y="6421438"/>
            <a:ext cx="1512888" cy="796925"/>
          </a:xfrm>
          <a:custGeom>
            <a:avLst/>
            <a:gdLst>
              <a:gd name="T0" fmla="*/ 0 w 953"/>
              <a:gd name="T1" fmla="*/ 308 h 502"/>
              <a:gd name="T2" fmla="*/ 645 w 953"/>
              <a:gd name="T3" fmla="*/ 502 h 502"/>
              <a:gd name="T4" fmla="*/ 953 w 953"/>
              <a:gd name="T5" fmla="*/ 190 h 502"/>
              <a:gd name="T6" fmla="*/ 277 w 953"/>
              <a:gd name="T7" fmla="*/ 0 h 5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502">
                <a:moveTo>
                  <a:pt x="0" y="308"/>
                </a:moveTo>
                <a:lnTo>
                  <a:pt x="645" y="502"/>
                </a:lnTo>
                <a:lnTo>
                  <a:pt x="953" y="190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4" name="Freeform 12"/>
          <p:cNvSpPr>
            <a:spLocks noChangeArrowheads="1"/>
          </p:cNvSpPr>
          <p:nvPr/>
        </p:nvSpPr>
        <p:spPr bwMode="auto">
          <a:xfrm>
            <a:off x="1833563" y="6292850"/>
            <a:ext cx="1530350" cy="428625"/>
          </a:xfrm>
          <a:custGeom>
            <a:avLst/>
            <a:gdLst>
              <a:gd name="T0" fmla="*/ 676 w 964"/>
              <a:gd name="T1" fmla="*/ 270 h 270"/>
              <a:gd name="T2" fmla="*/ 964 w 964"/>
              <a:gd name="T3" fmla="*/ 161 h 270"/>
              <a:gd name="T4" fmla="*/ 353 w 964"/>
              <a:gd name="T5" fmla="*/ 0 h 270"/>
              <a:gd name="T6" fmla="*/ 0 w 964"/>
              <a:gd name="T7" fmla="*/ 81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270">
                <a:moveTo>
                  <a:pt x="676" y="270"/>
                </a:moveTo>
                <a:lnTo>
                  <a:pt x="964" y="161"/>
                </a:lnTo>
                <a:lnTo>
                  <a:pt x="353" y="0"/>
                </a:lnTo>
                <a:lnTo>
                  <a:pt x="0" y="81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5" name="Freeform 13"/>
          <p:cNvSpPr>
            <a:spLocks noChangeArrowheads="1"/>
          </p:cNvSpPr>
          <p:nvPr/>
        </p:nvSpPr>
        <p:spPr bwMode="auto">
          <a:xfrm>
            <a:off x="7364413" y="6829425"/>
            <a:ext cx="1530350" cy="463550"/>
          </a:xfrm>
          <a:custGeom>
            <a:avLst/>
            <a:gdLst>
              <a:gd name="T0" fmla="*/ 0 w 964"/>
              <a:gd name="T1" fmla="*/ 71 h 292"/>
              <a:gd name="T2" fmla="*/ 185 w 964"/>
              <a:gd name="T3" fmla="*/ 292 h 292"/>
              <a:gd name="T4" fmla="*/ 964 w 964"/>
              <a:gd name="T5" fmla="*/ 198 h 292"/>
              <a:gd name="T6" fmla="*/ 675 w 964"/>
              <a:gd name="T7" fmla="*/ 0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292">
                <a:moveTo>
                  <a:pt x="0" y="71"/>
                </a:moveTo>
                <a:lnTo>
                  <a:pt x="185" y="292"/>
                </a:lnTo>
                <a:lnTo>
                  <a:pt x="964" y="198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6" name="Freeform 14"/>
          <p:cNvSpPr>
            <a:spLocks noChangeArrowheads="1"/>
          </p:cNvSpPr>
          <p:nvPr/>
        </p:nvSpPr>
        <p:spPr bwMode="auto">
          <a:xfrm>
            <a:off x="7127875" y="6286500"/>
            <a:ext cx="614363" cy="614363"/>
          </a:xfrm>
          <a:custGeom>
            <a:avLst/>
            <a:gdLst>
              <a:gd name="T0" fmla="*/ 387 w 387"/>
              <a:gd name="T1" fmla="*/ 387 h 387"/>
              <a:gd name="T2" fmla="*/ 123 w 387"/>
              <a:gd name="T3" fmla="*/ 200 h 387"/>
              <a:gd name="T4" fmla="*/ 0 w 387"/>
              <a:gd name="T5" fmla="*/ 0 h 387"/>
              <a:gd name="T6" fmla="*/ 224 w 387"/>
              <a:gd name="T7" fmla="*/ 107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387">
                <a:moveTo>
                  <a:pt x="387" y="387"/>
                </a:moveTo>
                <a:lnTo>
                  <a:pt x="123" y="200"/>
                </a:lnTo>
                <a:lnTo>
                  <a:pt x="0" y="0"/>
                </a:lnTo>
                <a:lnTo>
                  <a:pt x="224" y="107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7" name="Freeform 15"/>
          <p:cNvSpPr>
            <a:spLocks noChangeArrowheads="1"/>
          </p:cNvSpPr>
          <p:nvPr/>
        </p:nvSpPr>
        <p:spPr bwMode="auto">
          <a:xfrm>
            <a:off x="7470775" y="6288088"/>
            <a:ext cx="1249363" cy="608012"/>
          </a:xfrm>
          <a:custGeom>
            <a:avLst/>
            <a:gdLst>
              <a:gd name="T0" fmla="*/ 787 w 787"/>
              <a:gd name="T1" fmla="*/ 271 h 383"/>
              <a:gd name="T2" fmla="*/ 170 w 787"/>
              <a:gd name="T3" fmla="*/ 383 h 383"/>
              <a:gd name="T4" fmla="*/ 0 w 787"/>
              <a:gd name="T5" fmla="*/ 108 h 383"/>
              <a:gd name="T6" fmla="*/ 644 w 787"/>
              <a:gd name="T7" fmla="*/ 0 h 3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383">
                <a:moveTo>
                  <a:pt x="787" y="271"/>
                </a:moveTo>
                <a:lnTo>
                  <a:pt x="170" y="383"/>
                </a:lnTo>
                <a:lnTo>
                  <a:pt x="0" y="108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8" name="Freeform 16"/>
          <p:cNvSpPr>
            <a:spLocks noChangeArrowheads="1"/>
          </p:cNvSpPr>
          <p:nvPr/>
        </p:nvSpPr>
        <p:spPr bwMode="auto">
          <a:xfrm>
            <a:off x="7127875" y="6146800"/>
            <a:ext cx="1362075" cy="317500"/>
          </a:xfrm>
          <a:custGeom>
            <a:avLst/>
            <a:gdLst>
              <a:gd name="T0" fmla="*/ 219 w 858"/>
              <a:gd name="T1" fmla="*/ 200 h 200"/>
              <a:gd name="T2" fmla="*/ 0 w 858"/>
              <a:gd name="T3" fmla="*/ 88 h 200"/>
              <a:gd name="T4" fmla="*/ 579 w 858"/>
              <a:gd name="T5" fmla="*/ 0 h 200"/>
              <a:gd name="T6" fmla="*/ 858 w 858"/>
              <a:gd name="T7" fmla="*/ 86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200">
                <a:moveTo>
                  <a:pt x="219" y="200"/>
                </a:moveTo>
                <a:lnTo>
                  <a:pt x="0" y="88"/>
                </a:lnTo>
                <a:lnTo>
                  <a:pt x="579" y="0"/>
                </a:lnTo>
                <a:lnTo>
                  <a:pt x="858" y="86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9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8450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1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7181850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3.0 System Initialization Changes</a:t>
            </a:r>
          </a:p>
        </p:txBody>
      </p:sp>
      <p:sp>
        <p:nvSpPr>
          <p:cNvPr id="18452" name="Text Box 20"/>
          <p:cNvSpPr txBox="1">
            <a:spLocks noChangeArrowheads="1"/>
          </p:cNvSpPr>
          <p:nvPr/>
        </p:nvSpPr>
        <p:spPr bwMode="auto">
          <a:xfrm>
            <a:off x="396875" y="901700"/>
            <a:ext cx="9610725" cy="5740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00088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Change the meaning of the default D in Merlin to 5% of available physical memory.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System Initialization code has changed its math and passes   the new value of CFG_DiskCache to the filesystem.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This 5% value applies to systems with 8MB to 80MB of memory.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Below 8MB the system has predifined values.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Above 80MB the system will allocate a  maximum of 4MB.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9" name="Rectangle 3"/>
          <p:cNvSpPr>
            <a:spLocks noChangeArrowheads="1"/>
          </p:cNvSpPr>
          <p:nvPr/>
        </p:nvSpPr>
        <p:spPr bwMode="auto">
          <a:xfrm>
            <a:off x="261938" y="901700"/>
            <a:ext cx="9617075" cy="66135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0" name="Rectangle 4"/>
          <p:cNvSpPr>
            <a:spLocks noChangeArrowheads="1"/>
          </p:cNvSpPr>
          <p:nvPr/>
        </p:nvSpPr>
        <p:spPr bwMode="auto">
          <a:xfrm>
            <a:off x="266700" y="5729288"/>
            <a:ext cx="9609138" cy="1817687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1" name="Freeform 5"/>
          <p:cNvSpPr>
            <a:spLocks noChangeArrowheads="1"/>
          </p:cNvSpPr>
          <p:nvPr/>
        </p:nvSpPr>
        <p:spPr bwMode="auto">
          <a:xfrm>
            <a:off x="4271963" y="5999163"/>
            <a:ext cx="1146175" cy="460375"/>
          </a:xfrm>
          <a:custGeom>
            <a:avLst/>
            <a:gdLst>
              <a:gd name="T0" fmla="*/ 722 w 722"/>
              <a:gd name="T1" fmla="*/ 27 h 290"/>
              <a:gd name="T2" fmla="*/ 722 w 722"/>
              <a:gd name="T3" fmla="*/ 290 h 290"/>
              <a:gd name="T4" fmla="*/ 0 w 722"/>
              <a:gd name="T5" fmla="*/ 261 h 290"/>
              <a:gd name="T6" fmla="*/ 174 w 722"/>
              <a:gd name="T7" fmla="*/ 0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290">
                <a:moveTo>
                  <a:pt x="722" y="27"/>
                </a:moveTo>
                <a:lnTo>
                  <a:pt x="722" y="290"/>
                </a:lnTo>
                <a:lnTo>
                  <a:pt x="0" y="26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2" name="Freeform 6"/>
          <p:cNvSpPr>
            <a:spLocks noChangeArrowheads="1"/>
          </p:cNvSpPr>
          <p:nvPr/>
        </p:nvSpPr>
        <p:spPr bwMode="auto">
          <a:xfrm>
            <a:off x="5314950" y="4979988"/>
            <a:ext cx="354013" cy="893762"/>
          </a:xfrm>
          <a:custGeom>
            <a:avLst/>
            <a:gdLst>
              <a:gd name="T0" fmla="*/ 0 w 223"/>
              <a:gd name="T1" fmla="*/ 563 h 563"/>
              <a:gd name="T2" fmla="*/ 117 w 223"/>
              <a:gd name="T3" fmla="*/ 322 h 563"/>
              <a:gd name="T4" fmla="*/ 223 w 223"/>
              <a:gd name="T5" fmla="*/ 0 h 563"/>
              <a:gd name="T6" fmla="*/ 116 w 223"/>
              <a:gd name="T7" fmla="*/ 144 h 5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563">
                <a:moveTo>
                  <a:pt x="0" y="563"/>
                </a:moveTo>
                <a:lnTo>
                  <a:pt x="117" y="322"/>
                </a:lnTo>
                <a:lnTo>
                  <a:pt x="223" y="0"/>
                </a:lnTo>
                <a:lnTo>
                  <a:pt x="116" y="144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3" name="Freeform 7"/>
          <p:cNvSpPr>
            <a:spLocks noChangeArrowheads="1"/>
          </p:cNvSpPr>
          <p:nvPr/>
        </p:nvSpPr>
        <p:spPr bwMode="auto">
          <a:xfrm>
            <a:off x="4645025" y="4787900"/>
            <a:ext cx="1023938" cy="411163"/>
          </a:xfrm>
          <a:custGeom>
            <a:avLst/>
            <a:gdLst>
              <a:gd name="T0" fmla="*/ 545 w 645"/>
              <a:gd name="T1" fmla="*/ 259 h 259"/>
              <a:gd name="T2" fmla="*/ 645 w 645"/>
              <a:gd name="T3" fmla="*/ 121 h 259"/>
              <a:gd name="T4" fmla="*/ 204 w 645"/>
              <a:gd name="T5" fmla="*/ 0 h 259"/>
              <a:gd name="T6" fmla="*/ 0 w 645"/>
              <a:gd name="T7" fmla="*/ 119 h 2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59">
                <a:moveTo>
                  <a:pt x="545" y="259"/>
                </a:moveTo>
                <a:lnTo>
                  <a:pt x="645" y="121"/>
                </a:lnTo>
                <a:lnTo>
                  <a:pt x="204" y="0"/>
                </a:lnTo>
                <a:lnTo>
                  <a:pt x="0" y="119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4" name="Freeform 8"/>
          <p:cNvSpPr>
            <a:spLocks noChangeArrowheads="1"/>
          </p:cNvSpPr>
          <p:nvPr/>
        </p:nvSpPr>
        <p:spPr bwMode="auto">
          <a:xfrm>
            <a:off x="4445000" y="4976813"/>
            <a:ext cx="1068388" cy="895350"/>
          </a:xfrm>
          <a:custGeom>
            <a:avLst/>
            <a:gdLst>
              <a:gd name="T0" fmla="*/ 0 w 673"/>
              <a:gd name="T1" fmla="*/ 429 h 564"/>
              <a:gd name="T2" fmla="*/ 544 w 673"/>
              <a:gd name="T3" fmla="*/ 564 h 564"/>
              <a:gd name="T4" fmla="*/ 673 w 673"/>
              <a:gd name="T5" fmla="*/ 139 h 564"/>
              <a:gd name="T6" fmla="*/ 126 w 673"/>
              <a:gd name="T7" fmla="*/ 0 h 5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564">
                <a:moveTo>
                  <a:pt x="0" y="429"/>
                </a:moveTo>
                <a:lnTo>
                  <a:pt x="544" y="564"/>
                </a:lnTo>
                <a:lnTo>
                  <a:pt x="673" y="139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5" name="Freeform 9"/>
          <p:cNvSpPr>
            <a:spLocks noChangeArrowheads="1"/>
          </p:cNvSpPr>
          <p:nvPr/>
        </p:nvSpPr>
        <p:spPr bwMode="auto">
          <a:xfrm>
            <a:off x="1389063" y="6413500"/>
            <a:ext cx="1968500" cy="1119188"/>
          </a:xfrm>
          <a:custGeom>
            <a:avLst/>
            <a:gdLst>
              <a:gd name="T0" fmla="*/ 0 w 1240"/>
              <a:gd name="T1" fmla="*/ 347 h 705"/>
              <a:gd name="T2" fmla="*/ 720 w 1240"/>
              <a:gd name="T3" fmla="*/ 705 h 705"/>
              <a:gd name="T4" fmla="*/ 1240 w 1240"/>
              <a:gd name="T5" fmla="*/ 290 h 705"/>
              <a:gd name="T6" fmla="*/ 460 w 1240"/>
              <a:gd name="T7" fmla="*/ 0 h 7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05">
                <a:moveTo>
                  <a:pt x="0" y="347"/>
                </a:moveTo>
                <a:lnTo>
                  <a:pt x="720" y="705"/>
                </a:lnTo>
                <a:lnTo>
                  <a:pt x="1240" y="290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6" name="Freeform 10"/>
          <p:cNvSpPr>
            <a:spLocks noChangeArrowheads="1"/>
          </p:cNvSpPr>
          <p:nvPr/>
        </p:nvSpPr>
        <p:spPr bwMode="auto">
          <a:xfrm>
            <a:off x="2411413" y="5605463"/>
            <a:ext cx="950912" cy="1301750"/>
          </a:xfrm>
          <a:custGeom>
            <a:avLst/>
            <a:gdLst>
              <a:gd name="T0" fmla="*/ 0 w 599"/>
              <a:gd name="T1" fmla="*/ 820 h 820"/>
              <a:gd name="T2" fmla="*/ 377 w 599"/>
              <a:gd name="T3" fmla="*/ 437 h 820"/>
              <a:gd name="T4" fmla="*/ 599 w 599"/>
              <a:gd name="T5" fmla="*/ 0 h 820"/>
              <a:gd name="T6" fmla="*/ 311 w 599"/>
              <a:gd name="T7" fmla="*/ 212 h 8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820">
                <a:moveTo>
                  <a:pt x="0" y="820"/>
                </a:moveTo>
                <a:lnTo>
                  <a:pt x="377" y="437"/>
                </a:lnTo>
                <a:lnTo>
                  <a:pt x="599" y="0"/>
                </a:lnTo>
                <a:lnTo>
                  <a:pt x="311" y="212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7" name="Freeform 11"/>
          <p:cNvSpPr>
            <a:spLocks noChangeArrowheads="1"/>
          </p:cNvSpPr>
          <p:nvPr/>
        </p:nvSpPr>
        <p:spPr bwMode="auto">
          <a:xfrm>
            <a:off x="1393825" y="5357813"/>
            <a:ext cx="1512888" cy="1549400"/>
          </a:xfrm>
          <a:custGeom>
            <a:avLst/>
            <a:gdLst>
              <a:gd name="T0" fmla="*/ 0 w 953"/>
              <a:gd name="T1" fmla="*/ 599 h 976"/>
              <a:gd name="T2" fmla="*/ 645 w 953"/>
              <a:gd name="T3" fmla="*/ 976 h 976"/>
              <a:gd name="T4" fmla="*/ 953 w 953"/>
              <a:gd name="T5" fmla="*/ 369 h 976"/>
              <a:gd name="T6" fmla="*/ 277 w 953"/>
              <a:gd name="T7" fmla="*/ 0 h 9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976">
                <a:moveTo>
                  <a:pt x="0" y="599"/>
                </a:moveTo>
                <a:lnTo>
                  <a:pt x="645" y="976"/>
                </a:lnTo>
                <a:lnTo>
                  <a:pt x="953" y="36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8" name="Freeform 12"/>
          <p:cNvSpPr>
            <a:spLocks noChangeArrowheads="1"/>
          </p:cNvSpPr>
          <p:nvPr/>
        </p:nvSpPr>
        <p:spPr bwMode="auto">
          <a:xfrm>
            <a:off x="1833563" y="5108575"/>
            <a:ext cx="1530350" cy="833438"/>
          </a:xfrm>
          <a:custGeom>
            <a:avLst/>
            <a:gdLst>
              <a:gd name="T0" fmla="*/ 676 w 964"/>
              <a:gd name="T1" fmla="*/ 525 h 525"/>
              <a:gd name="T2" fmla="*/ 964 w 964"/>
              <a:gd name="T3" fmla="*/ 313 h 525"/>
              <a:gd name="T4" fmla="*/ 353 w 964"/>
              <a:gd name="T5" fmla="*/ 0 h 525"/>
              <a:gd name="T6" fmla="*/ 0 w 964"/>
              <a:gd name="T7" fmla="*/ 157 h 5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25">
                <a:moveTo>
                  <a:pt x="676" y="525"/>
                </a:moveTo>
                <a:lnTo>
                  <a:pt x="964" y="313"/>
                </a:lnTo>
                <a:lnTo>
                  <a:pt x="353" y="0"/>
                </a:lnTo>
                <a:lnTo>
                  <a:pt x="0" y="157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9" name="Freeform 13"/>
          <p:cNvSpPr>
            <a:spLocks noChangeArrowheads="1"/>
          </p:cNvSpPr>
          <p:nvPr/>
        </p:nvSpPr>
        <p:spPr bwMode="auto">
          <a:xfrm>
            <a:off x="7364413" y="6151563"/>
            <a:ext cx="1530350" cy="901700"/>
          </a:xfrm>
          <a:custGeom>
            <a:avLst/>
            <a:gdLst>
              <a:gd name="T0" fmla="*/ 0 w 964"/>
              <a:gd name="T1" fmla="*/ 138 h 568"/>
              <a:gd name="T2" fmla="*/ 185 w 964"/>
              <a:gd name="T3" fmla="*/ 568 h 568"/>
              <a:gd name="T4" fmla="*/ 964 w 964"/>
              <a:gd name="T5" fmla="*/ 385 h 568"/>
              <a:gd name="T6" fmla="*/ 675 w 964"/>
              <a:gd name="T7" fmla="*/ 0 h 5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68">
                <a:moveTo>
                  <a:pt x="0" y="138"/>
                </a:moveTo>
                <a:lnTo>
                  <a:pt x="185" y="568"/>
                </a:lnTo>
                <a:lnTo>
                  <a:pt x="964" y="385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0" name="Freeform 14"/>
          <p:cNvSpPr>
            <a:spLocks noChangeArrowheads="1"/>
          </p:cNvSpPr>
          <p:nvPr/>
        </p:nvSpPr>
        <p:spPr bwMode="auto">
          <a:xfrm>
            <a:off x="7127875" y="5095875"/>
            <a:ext cx="614363" cy="1195388"/>
          </a:xfrm>
          <a:custGeom>
            <a:avLst/>
            <a:gdLst>
              <a:gd name="T0" fmla="*/ 387 w 387"/>
              <a:gd name="T1" fmla="*/ 753 h 753"/>
              <a:gd name="T2" fmla="*/ 123 w 387"/>
              <a:gd name="T3" fmla="*/ 388 h 753"/>
              <a:gd name="T4" fmla="*/ 0 w 387"/>
              <a:gd name="T5" fmla="*/ 0 h 753"/>
              <a:gd name="T6" fmla="*/ 224 w 387"/>
              <a:gd name="T7" fmla="*/ 209 h 7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753">
                <a:moveTo>
                  <a:pt x="387" y="753"/>
                </a:moveTo>
                <a:lnTo>
                  <a:pt x="123" y="388"/>
                </a:lnTo>
                <a:lnTo>
                  <a:pt x="0" y="0"/>
                </a:lnTo>
                <a:lnTo>
                  <a:pt x="224" y="209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1" name="Freeform 15"/>
          <p:cNvSpPr>
            <a:spLocks noChangeArrowheads="1"/>
          </p:cNvSpPr>
          <p:nvPr/>
        </p:nvSpPr>
        <p:spPr bwMode="auto">
          <a:xfrm>
            <a:off x="7470775" y="5097463"/>
            <a:ext cx="1249363" cy="1184275"/>
          </a:xfrm>
          <a:custGeom>
            <a:avLst/>
            <a:gdLst>
              <a:gd name="T0" fmla="*/ 787 w 787"/>
              <a:gd name="T1" fmla="*/ 528 h 746"/>
              <a:gd name="T2" fmla="*/ 170 w 787"/>
              <a:gd name="T3" fmla="*/ 746 h 746"/>
              <a:gd name="T4" fmla="*/ 0 w 787"/>
              <a:gd name="T5" fmla="*/ 211 h 746"/>
              <a:gd name="T6" fmla="*/ 644 w 787"/>
              <a:gd name="T7" fmla="*/ 0 h 7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746">
                <a:moveTo>
                  <a:pt x="787" y="528"/>
                </a:moveTo>
                <a:lnTo>
                  <a:pt x="170" y="746"/>
                </a:lnTo>
                <a:lnTo>
                  <a:pt x="0" y="211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2" name="Freeform 16"/>
          <p:cNvSpPr>
            <a:spLocks noChangeArrowheads="1"/>
          </p:cNvSpPr>
          <p:nvPr/>
        </p:nvSpPr>
        <p:spPr bwMode="auto">
          <a:xfrm>
            <a:off x="7127875" y="4826000"/>
            <a:ext cx="1362075" cy="614363"/>
          </a:xfrm>
          <a:custGeom>
            <a:avLst/>
            <a:gdLst>
              <a:gd name="T0" fmla="*/ 219 w 858"/>
              <a:gd name="T1" fmla="*/ 387 h 387"/>
              <a:gd name="T2" fmla="*/ 0 w 858"/>
              <a:gd name="T3" fmla="*/ 170 h 387"/>
              <a:gd name="T4" fmla="*/ 579 w 858"/>
              <a:gd name="T5" fmla="*/ 0 h 387"/>
              <a:gd name="T6" fmla="*/ 858 w 858"/>
              <a:gd name="T7" fmla="*/ 165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387">
                <a:moveTo>
                  <a:pt x="219" y="387"/>
                </a:moveTo>
                <a:lnTo>
                  <a:pt x="0" y="170"/>
                </a:lnTo>
                <a:lnTo>
                  <a:pt x="579" y="0"/>
                </a:lnTo>
                <a:lnTo>
                  <a:pt x="858" y="165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3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69912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9474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5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7181850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3.0 System Initialization Changes</a:t>
            </a:r>
          </a:p>
        </p:txBody>
      </p:sp>
      <p:sp>
        <p:nvSpPr>
          <p:cNvPr id="19476" name="Text Box 20"/>
          <p:cNvSpPr txBox="1">
            <a:spLocks noChangeArrowheads="1"/>
          </p:cNvSpPr>
          <p:nvPr/>
        </p:nvSpPr>
        <p:spPr bwMode="auto">
          <a:xfrm>
            <a:off x="396875" y="1081088"/>
            <a:ext cx="9610725" cy="5740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00088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Physical memory size was wrong for systems with greater than 16MB of memory.</a:t>
            </a:r>
          </a:p>
          <a:p>
            <a:pPr>
              <a:lnSpc>
                <a:spcPct val="90000"/>
              </a:lnSpc>
            </a:pPr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The amount of physical memory was correctly computed by adding the  amount of "extended" memory to the total.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261938" y="4130675"/>
            <a:ext cx="9617075" cy="3402013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66700" y="6611938"/>
            <a:ext cx="9609138" cy="935037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5" name="Freeform 5"/>
          <p:cNvSpPr>
            <a:spLocks noChangeArrowheads="1"/>
          </p:cNvSpPr>
          <p:nvPr/>
        </p:nvSpPr>
        <p:spPr bwMode="auto">
          <a:xfrm>
            <a:off x="4271963" y="6751638"/>
            <a:ext cx="1146175" cy="236537"/>
          </a:xfrm>
          <a:custGeom>
            <a:avLst/>
            <a:gdLst>
              <a:gd name="T0" fmla="*/ 722 w 722"/>
              <a:gd name="T1" fmla="*/ 14 h 149"/>
              <a:gd name="T2" fmla="*/ 722 w 722"/>
              <a:gd name="T3" fmla="*/ 149 h 149"/>
              <a:gd name="T4" fmla="*/ 0 w 722"/>
              <a:gd name="T5" fmla="*/ 135 h 149"/>
              <a:gd name="T6" fmla="*/ 174 w 722"/>
              <a:gd name="T7" fmla="*/ 0 h 14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149">
                <a:moveTo>
                  <a:pt x="722" y="14"/>
                </a:moveTo>
                <a:lnTo>
                  <a:pt x="722" y="149"/>
                </a:lnTo>
                <a:lnTo>
                  <a:pt x="0" y="135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6" name="Freeform 6"/>
          <p:cNvSpPr>
            <a:spLocks noChangeArrowheads="1"/>
          </p:cNvSpPr>
          <p:nvPr/>
        </p:nvSpPr>
        <p:spPr bwMode="auto">
          <a:xfrm>
            <a:off x="5314950" y="6227763"/>
            <a:ext cx="354013" cy="460375"/>
          </a:xfrm>
          <a:custGeom>
            <a:avLst/>
            <a:gdLst>
              <a:gd name="T0" fmla="*/ 0 w 223"/>
              <a:gd name="T1" fmla="*/ 290 h 290"/>
              <a:gd name="T2" fmla="*/ 117 w 223"/>
              <a:gd name="T3" fmla="*/ 166 h 290"/>
              <a:gd name="T4" fmla="*/ 223 w 223"/>
              <a:gd name="T5" fmla="*/ 0 h 290"/>
              <a:gd name="T6" fmla="*/ 116 w 223"/>
              <a:gd name="T7" fmla="*/ 74 h 29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0">
                <a:moveTo>
                  <a:pt x="0" y="290"/>
                </a:moveTo>
                <a:lnTo>
                  <a:pt x="117" y="166"/>
                </a:lnTo>
                <a:lnTo>
                  <a:pt x="223" y="0"/>
                </a:lnTo>
                <a:lnTo>
                  <a:pt x="116" y="74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7" name="Freeform 7"/>
          <p:cNvSpPr>
            <a:spLocks noChangeArrowheads="1"/>
          </p:cNvSpPr>
          <p:nvPr/>
        </p:nvSpPr>
        <p:spPr bwMode="auto">
          <a:xfrm>
            <a:off x="4645025" y="6127750"/>
            <a:ext cx="1023938" cy="212725"/>
          </a:xfrm>
          <a:custGeom>
            <a:avLst/>
            <a:gdLst>
              <a:gd name="T0" fmla="*/ 545 w 645"/>
              <a:gd name="T1" fmla="*/ 134 h 134"/>
              <a:gd name="T2" fmla="*/ 645 w 645"/>
              <a:gd name="T3" fmla="*/ 63 h 134"/>
              <a:gd name="T4" fmla="*/ 204 w 645"/>
              <a:gd name="T5" fmla="*/ 0 h 134"/>
              <a:gd name="T6" fmla="*/ 0 w 645"/>
              <a:gd name="T7" fmla="*/ 62 h 1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134">
                <a:moveTo>
                  <a:pt x="545" y="134"/>
                </a:moveTo>
                <a:lnTo>
                  <a:pt x="645" y="63"/>
                </a:lnTo>
                <a:lnTo>
                  <a:pt x="204" y="0"/>
                </a:lnTo>
                <a:lnTo>
                  <a:pt x="0" y="62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8" name="Freeform 8"/>
          <p:cNvSpPr>
            <a:spLocks noChangeArrowheads="1"/>
          </p:cNvSpPr>
          <p:nvPr/>
        </p:nvSpPr>
        <p:spPr bwMode="auto">
          <a:xfrm>
            <a:off x="4445000" y="6226175"/>
            <a:ext cx="1068388" cy="461963"/>
          </a:xfrm>
          <a:custGeom>
            <a:avLst/>
            <a:gdLst>
              <a:gd name="T0" fmla="*/ 0 w 673"/>
              <a:gd name="T1" fmla="*/ 220 h 291"/>
              <a:gd name="T2" fmla="*/ 544 w 673"/>
              <a:gd name="T3" fmla="*/ 291 h 291"/>
              <a:gd name="T4" fmla="*/ 673 w 673"/>
              <a:gd name="T5" fmla="*/ 72 h 291"/>
              <a:gd name="T6" fmla="*/ 126 w 673"/>
              <a:gd name="T7" fmla="*/ 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291">
                <a:moveTo>
                  <a:pt x="0" y="220"/>
                </a:moveTo>
                <a:lnTo>
                  <a:pt x="544" y="291"/>
                </a:lnTo>
                <a:lnTo>
                  <a:pt x="673" y="72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9" name="Freeform 9"/>
          <p:cNvSpPr>
            <a:spLocks noChangeArrowheads="1"/>
          </p:cNvSpPr>
          <p:nvPr/>
        </p:nvSpPr>
        <p:spPr bwMode="auto">
          <a:xfrm>
            <a:off x="1389063" y="6965950"/>
            <a:ext cx="1968500" cy="574675"/>
          </a:xfrm>
          <a:custGeom>
            <a:avLst/>
            <a:gdLst>
              <a:gd name="T0" fmla="*/ 0 w 1240"/>
              <a:gd name="T1" fmla="*/ 178 h 362"/>
              <a:gd name="T2" fmla="*/ 720 w 1240"/>
              <a:gd name="T3" fmla="*/ 362 h 362"/>
              <a:gd name="T4" fmla="*/ 1240 w 1240"/>
              <a:gd name="T5" fmla="*/ 150 h 362"/>
              <a:gd name="T6" fmla="*/ 460 w 1240"/>
              <a:gd name="T7" fmla="*/ 0 h 3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362">
                <a:moveTo>
                  <a:pt x="0" y="178"/>
                </a:moveTo>
                <a:lnTo>
                  <a:pt x="720" y="362"/>
                </a:lnTo>
                <a:lnTo>
                  <a:pt x="1240" y="150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0" name="Freeform 10"/>
          <p:cNvSpPr>
            <a:spLocks noChangeArrowheads="1"/>
          </p:cNvSpPr>
          <p:nvPr/>
        </p:nvSpPr>
        <p:spPr bwMode="auto">
          <a:xfrm>
            <a:off x="2411413" y="6548438"/>
            <a:ext cx="950912" cy="669925"/>
          </a:xfrm>
          <a:custGeom>
            <a:avLst/>
            <a:gdLst>
              <a:gd name="T0" fmla="*/ 0 w 599"/>
              <a:gd name="T1" fmla="*/ 422 h 422"/>
              <a:gd name="T2" fmla="*/ 377 w 599"/>
              <a:gd name="T3" fmla="*/ 226 h 422"/>
              <a:gd name="T4" fmla="*/ 599 w 599"/>
              <a:gd name="T5" fmla="*/ 0 h 422"/>
              <a:gd name="T6" fmla="*/ 311 w 599"/>
              <a:gd name="T7" fmla="*/ 110 h 4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422">
                <a:moveTo>
                  <a:pt x="0" y="422"/>
                </a:moveTo>
                <a:lnTo>
                  <a:pt x="377" y="226"/>
                </a:lnTo>
                <a:lnTo>
                  <a:pt x="599" y="0"/>
                </a:lnTo>
                <a:lnTo>
                  <a:pt x="311" y="110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1" name="Freeform 11"/>
          <p:cNvSpPr>
            <a:spLocks noChangeArrowheads="1"/>
          </p:cNvSpPr>
          <p:nvPr/>
        </p:nvSpPr>
        <p:spPr bwMode="auto">
          <a:xfrm>
            <a:off x="1393825" y="6421438"/>
            <a:ext cx="1512888" cy="796925"/>
          </a:xfrm>
          <a:custGeom>
            <a:avLst/>
            <a:gdLst>
              <a:gd name="T0" fmla="*/ 0 w 953"/>
              <a:gd name="T1" fmla="*/ 308 h 502"/>
              <a:gd name="T2" fmla="*/ 645 w 953"/>
              <a:gd name="T3" fmla="*/ 502 h 502"/>
              <a:gd name="T4" fmla="*/ 953 w 953"/>
              <a:gd name="T5" fmla="*/ 190 h 502"/>
              <a:gd name="T6" fmla="*/ 277 w 953"/>
              <a:gd name="T7" fmla="*/ 0 h 5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502">
                <a:moveTo>
                  <a:pt x="0" y="308"/>
                </a:moveTo>
                <a:lnTo>
                  <a:pt x="645" y="502"/>
                </a:lnTo>
                <a:lnTo>
                  <a:pt x="953" y="190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2" name="Freeform 12"/>
          <p:cNvSpPr>
            <a:spLocks noChangeArrowheads="1"/>
          </p:cNvSpPr>
          <p:nvPr/>
        </p:nvSpPr>
        <p:spPr bwMode="auto">
          <a:xfrm>
            <a:off x="1833563" y="6294438"/>
            <a:ext cx="1530350" cy="428625"/>
          </a:xfrm>
          <a:custGeom>
            <a:avLst/>
            <a:gdLst>
              <a:gd name="T0" fmla="*/ 676 w 964"/>
              <a:gd name="T1" fmla="*/ 270 h 270"/>
              <a:gd name="T2" fmla="*/ 964 w 964"/>
              <a:gd name="T3" fmla="*/ 160 h 270"/>
              <a:gd name="T4" fmla="*/ 353 w 964"/>
              <a:gd name="T5" fmla="*/ 0 h 270"/>
              <a:gd name="T6" fmla="*/ 0 w 964"/>
              <a:gd name="T7" fmla="*/ 80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270">
                <a:moveTo>
                  <a:pt x="676" y="270"/>
                </a:moveTo>
                <a:lnTo>
                  <a:pt x="964" y="160"/>
                </a:lnTo>
                <a:lnTo>
                  <a:pt x="353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3" name="Freeform 13"/>
          <p:cNvSpPr>
            <a:spLocks noChangeArrowheads="1"/>
          </p:cNvSpPr>
          <p:nvPr/>
        </p:nvSpPr>
        <p:spPr bwMode="auto">
          <a:xfrm>
            <a:off x="7364413" y="6829425"/>
            <a:ext cx="1530350" cy="465138"/>
          </a:xfrm>
          <a:custGeom>
            <a:avLst/>
            <a:gdLst>
              <a:gd name="T0" fmla="*/ 0 w 964"/>
              <a:gd name="T1" fmla="*/ 72 h 293"/>
              <a:gd name="T2" fmla="*/ 185 w 964"/>
              <a:gd name="T3" fmla="*/ 293 h 293"/>
              <a:gd name="T4" fmla="*/ 964 w 964"/>
              <a:gd name="T5" fmla="*/ 200 h 293"/>
              <a:gd name="T6" fmla="*/ 675 w 964"/>
              <a:gd name="T7" fmla="*/ 0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293">
                <a:moveTo>
                  <a:pt x="0" y="72"/>
                </a:moveTo>
                <a:lnTo>
                  <a:pt x="185" y="293"/>
                </a:lnTo>
                <a:lnTo>
                  <a:pt x="964" y="200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4" name="Freeform 14"/>
          <p:cNvSpPr>
            <a:spLocks noChangeArrowheads="1"/>
          </p:cNvSpPr>
          <p:nvPr/>
        </p:nvSpPr>
        <p:spPr bwMode="auto">
          <a:xfrm>
            <a:off x="7127875" y="6288088"/>
            <a:ext cx="614363" cy="614362"/>
          </a:xfrm>
          <a:custGeom>
            <a:avLst/>
            <a:gdLst>
              <a:gd name="T0" fmla="*/ 387 w 387"/>
              <a:gd name="T1" fmla="*/ 387 h 387"/>
              <a:gd name="T2" fmla="*/ 123 w 387"/>
              <a:gd name="T3" fmla="*/ 199 h 387"/>
              <a:gd name="T4" fmla="*/ 0 w 387"/>
              <a:gd name="T5" fmla="*/ 0 h 387"/>
              <a:gd name="T6" fmla="*/ 224 w 387"/>
              <a:gd name="T7" fmla="*/ 108 h 3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387">
                <a:moveTo>
                  <a:pt x="387" y="387"/>
                </a:moveTo>
                <a:lnTo>
                  <a:pt x="123" y="199"/>
                </a:lnTo>
                <a:lnTo>
                  <a:pt x="0" y="0"/>
                </a:lnTo>
                <a:lnTo>
                  <a:pt x="224" y="108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5" name="Freeform 15"/>
          <p:cNvSpPr>
            <a:spLocks noChangeArrowheads="1"/>
          </p:cNvSpPr>
          <p:nvPr/>
        </p:nvSpPr>
        <p:spPr bwMode="auto">
          <a:xfrm>
            <a:off x="7470775" y="6288088"/>
            <a:ext cx="1249363" cy="609600"/>
          </a:xfrm>
          <a:custGeom>
            <a:avLst/>
            <a:gdLst>
              <a:gd name="T0" fmla="*/ 787 w 787"/>
              <a:gd name="T1" fmla="*/ 271 h 384"/>
              <a:gd name="T2" fmla="*/ 170 w 787"/>
              <a:gd name="T3" fmla="*/ 384 h 384"/>
              <a:gd name="T4" fmla="*/ 0 w 787"/>
              <a:gd name="T5" fmla="*/ 108 h 384"/>
              <a:gd name="T6" fmla="*/ 644 w 787"/>
              <a:gd name="T7" fmla="*/ 0 h 3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384">
                <a:moveTo>
                  <a:pt x="787" y="271"/>
                </a:moveTo>
                <a:lnTo>
                  <a:pt x="170" y="384"/>
                </a:lnTo>
                <a:lnTo>
                  <a:pt x="0" y="108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6" name="Freeform 16"/>
          <p:cNvSpPr>
            <a:spLocks noChangeArrowheads="1"/>
          </p:cNvSpPr>
          <p:nvPr/>
        </p:nvSpPr>
        <p:spPr bwMode="auto">
          <a:xfrm>
            <a:off x="7127875" y="6148388"/>
            <a:ext cx="1362075" cy="317500"/>
          </a:xfrm>
          <a:custGeom>
            <a:avLst/>
            <a:gdLst>
              <a:gd name="T0" fmla="*/ 219 w 858"/>
              <a:gd name="T1" fmla="*/ 200 h 200"/>
              <a:gd name="T2" fmla="*/ 0 w 858"/>
              <a:gd name="T3" fmla="*/ 88 h 200"/>
              <a:gd name="T4" fmla="*/ 579 w 858"/>
              <a:gd name="T5" fmla="*/ 0 h 200"/>
              <a:gd name="T6" fmla="*/ 858 w 858"/>
              <a:gd name="T7" fmla="*/ 85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200">
                <a:moveTo>
                  <a:pt x="219" y="200"/>
                </a:moveTo>
                <a:lnTo>
                  <a:pt x="0" y="88"/>
                </a:lnTo>
                <a:lnTo>
                  <a:pt x="579" y="0"/>
                </a:lnTo>
                <a:lnTo>
                  <a:pt x="858" y="85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7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20498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9" name="Text Box 19"/>
          <p:cNvSpPr txBox="1">
            <a:spLocks noChangeArrowheads="1"/>
          </p:cNvSpPr>
          <p:nvPr/>
        </p:nvSpPr>
        <p:spPr bwMode="auto">
          <a:xfrm>
            <a:off x="396875" y="901700"/>
            <a:ext cx="9610725" cy="6837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00088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Syntax: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APIRET	DosQueryThreadContext( 	TID tid,  ULONG level, PCONTEXTRECORD pcxt)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Parameters: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tid (TID) - Input - Get context for this Thread 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level (ULONG) - Input - Level of context desired.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   		CONTEXT_CONTROL        -Control registers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    		CONTEXT_INTEGER        -Integer registers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	CONTEXT_SEGMENTS       -Segment registers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 		CONTEXT_FLOATING_POINT -Floating point registers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 		CONTEXT_FULL           -All of the above   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pctx (PCONTEXTRECORD) - Output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20500" name="Text Box 20"/>
          <p:cNvSpPr txBox="1">
            <a:spLocks noChangeArrowheads="1"/>
          </p:cNvSpPr>
          <p:nvPr/>
        </p:nvSpPr>
        <p:spPr bwMode="auto">
          <a:xfrm>
            <a:off x="403225" y="184150"/>
            <a:ext cx="5384800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DosQueryThreadContext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333375" y="427038"/>
            <a:ext cx="9617075" cy="7062787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338138" y="5581650"/>
            <a:ext cx="9609137" cy="1943100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Freeform 5"/>
          <p:cNvSpPr>
            <a:spLocks noChangeArrowheads="1"/>
          </p:cNvSpPr>
          <p:nvPr/>
        </p:nvSpPr>
        <p:spPr bwMode="auto">
          <a:xfrm>
            <a:off x="4343400" y="5867400"/>
            <a:ext cx="1146175" cy="493713"/>
          </a:xfrm>
          <a:custGeom>
            <a:avLst/>
            <a:gdLst>
              <a:gd name="T0" fmla="*/ 722 w 722"/>
              <a:gd name="T1" fmla="*/ 29 h 311"/>
              <a:gd name="T2" fmla="*/ 722 w 722"/>
              <a:gd name="T3" fmla="*/ 311 h 311"/>
              <a:gd name="T4" fmla="*/ 0 w 722"/>
              <a:gd name="T5" fmla="*/ 281 h 311"/>
              <a:gd name="T6" fmla="*/ 174 w 722"/>
              <a:gd name="T7" fmla="*/ 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11">
                <a:moveTo>
                  <a:pt x="722" y="29"/>
                </a:moveTo>
                <a:lnTo>
                  <a:pt x="722" y="311"/>
                </a:lnTo>
                <a:lnTo>
                  <a:pt x="0" y="28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Freeform 6"/>
          <p:cNvSpPr>
            <a:spLocks noChangeArrowheads="1"/>
          </p:cNvSpPr>
          <p:nvPr/>
        </p:nvSpPr>
        <p:spPr bwMode="auto">
          <a:xfrm>
            <a:off x="5386388" y="4779963"/>
            <a:ext cx="354012" cy="957262"/>
          </a:xfrm>
          <a:custGeom>
            <a:avLst/>
            <a:gdLst>
              <a:gd name="T0" fmla="*/ 0 w 223"/>
              <a:gd name="T1" fmla="*/ 603 h 603"/>
              <a:gd name="T2" fmla="*/ 117 w 223"/>
              <a:gd name="T3" fmla="*/ 345 h 603"/>
              <a:gd name="T4" fmla="*/ 223 w 223"/>
              <a:gd name="T5" fmla="*/ 0 h 603"/>
              <a:gd name="T6" fmla="*/ 116 w 223"/>
              <a:gd name="T7" fmla="*/ 156 h 6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03">
                <a:moveTo>
                  <a:pt x="0" y="603"/>
                </a:moveTo>
                <a:lnTo>
                  <a:pt x="117" y="345"/>
                </a:lnTo>
                <a:lnTo>
                  <a:pt x="223" y="0"/>
                </a:lnTo>
                <a:lnTo>
                  <a:pt x="116" y="15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Freeform 7"/>
          <p:cNvSpPr>
            <a:spLocks noChangeArrowheads="1"/>
          </p:cNvSpPr>
          <p:nvPr/>
        </p:nvSpPr>
        <p:spPr bwMode="auto">
          <a:xfrm>
            <a:off x="4716463" y="4575175"/>
            <a:ext cx="1023937" cy="441325"/>
          </a:xfrm>
          <a:custGeom>
            <a:avLst/>
            <a:gdLst>
              <a:gd name="T0" fmla="*/ 545 w 645"/>
              <a:gd name="T1" fmla="*/ 278 h 278"/>
              <a:gd name="T2" fmla="*/ 645 w 645"/>
              <a:gd name="T3" fmla="*/ 129 h 278"/>
              <a:gd name="T4" fmla="*/ 204 w 645"/>
              <a:gd name="T5" fmla="*/ 0 h 278"/>
              <a:gd name="T6" fmla="*/ 0 w 645"/>
              <a:gd name="T7" fmla="*/ 128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78">
                <a:moveTo>
                  <a:pt x="545" y="278"/>
                </a:moveTo>
                <a:lnTo>
                  <a:pt x="645" y="129"/>
                </a:lnTo>
                <a:lnTo>
                  <a:pt x="204" y="0"/>
                </a:lnTo>
                <a:lnTo>
                  <a:pt x="0" y="128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Freeform 8"/>
          <p:cNvSpPr>
            <a:spLocks noChangeArrowheads="1"/>
          </p:cNvSpPr>
          <p:nvPr/>
        </p:nvSpPr>
        <p:spPr bwMode="auto">
          <a:xfrm>
            <a:off x="4516438" y="4778375"/>
            <a:ext cx="1066800" cy="955675"/>
          </a:xfrm>
          <a:custGeom>
            <a:avLst/>
            <a:gdLst>
              <a:gd name="T0" fmla="*/ 0 w 672"/>
              <a:gd name="T1" fmla="*/ 456 h 602"/>
              <a:gd name="T2" fmla="*/ 544 w 672"/>
              <a:gd name="T3" fmla="*/ 602 h 602"/>
              <a:gd name="T4" fmla="*/ 672 w 672"/>
              <a:gd name="T5" fmla="*/ 148 h 602"/>
              <a:gd name="T6" fmla="*/ 126 w 672"/>
              <a:gd name="T7" fmla="*/ 0 h 6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2" h="602">
                <a:moveTo>
                  <a:pt x="0" y="456"/>
                </a:moveTo>
                <a:lnTo>
                  <a:pt x="544" y="602"/>
                </a:lnTo>
                <a:lnTo>
                  <a:pt x="672" y="148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Freeform 9"/>
          <p:cNvSpPr>
            <a:spLocks noChangeArrowheads="1"/>
          </p:cNvSpPr>
          <p:nvPr/>
        </p:nvSpPr>
        <p:spPr bwMode="auto">
          <a:xfrm>
            <a:off x="1460500" y="6313488"/>
            <a:ext cx="1968500" cy="1195387"/>
          </a:xfrm>
          <a:custGeom>
            <a:avLst/>
            <a:gdLst>
              <a:gd name="T0" fmla="*/ 0 w 1240"/>
              <a:gd name="T1" fmla="*/ 369 h 753"/>
              <a:gd name="T2" fmla="*/ 720 w 1240"/>
              <a:gd name="T3" fmla="*/ 753 h 753"/>
              <a:gd name="T4" fmla="*/ 1240 w 1240"/>
              <a:gd name="T5" fmla="*/ 310 h 753"/>
              <a:gd name="T6" fmla="*/ 460 w 1240"/>
              <a:gd name="T7" fmla="*/ 0 h 7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53">
                <a:moveTo>
                  <a:pt x="0" y="369"/>
                </a:moveTo>
                <a:lnTo>
                  <a:pt x="720" y="753"/>
                </a:lnTo>
                <a:lnTo>
                  <a:pt x="1240" y="310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2482850" y="5448300"/>
            <a:ext cx="950913" cy="1389063"/>
          </a:xfrm>
          <a:custGeom>
            <a:avLst/>
            <a:gdLst>
              <a:gd name="T0" fmla="*/ 0 w 599"/>
              <a:gd name="T1" fmla="*/ 875 h 875"/>
              <a:gd name="T2" fmla="*/ 377 w 599"/>
              <a:gd name="T3" fmla="*/ 467 h 875"/>
              <a:gd name="T4" fmla="*/ 599 w 599"/>
              <a:gd name="T5" fmla="*/ 0 h 875"/>
              <a:gd name="T6" fmla="*/ 311 w 599"/>
              <a:gd name="T7" fmla="*/ 226 h 8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875">
                <a:moveTo>
                  <a:pt x="0" y="875"/>
                </a:moveTo>
                <a:lnTo>
                  <a:pt x="377" y="467"/>
                </a:lnTo>
                <a:lnTo>
                  <a:pt x="599" y="0"/>
                </a:lnTo>
                <a:lnTo>
                  <a:pt x="311" y="226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Freeform 11"/>
          <p:cNvSpPr>
            <a:spLocks noChangeArrowheads="1"/>
          </p:cNvSpPr>
          <p:nvPr/>
        </p:nvSpPr>
        <p:spPr bwMode="auto">
          <a:xfrm>
            <a:off x="1465263" y="5184775"/>
            <a:ext cx="1512887" cy="1652588"/>
          </a:xfrm>
          <a:custGeom>
            <a:avLst/>
            <a:gdLst>
              <a:gd name="T0" fmla="*/ 0 w 953"/>
              <a:gd name="T1" fmla="*/ 639 h 1041"/>
              <a:gd name="T2" fmla="*/ 645 w 953"/>
              <a:gd name="T3" fmla="*/ 1041 h 1041"/>
              <a:gd name="T4" fmla="*/ 953 w 953"/>
              <a:gd name="T5" fmla="*/ 394 h 1041"/>
              <a:gd name="T6" fmla="*/ 277 w 953"/>
              <a:gd name="T7" fmla="*/ 0 h 10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41">
                <a:moveTo>
                  <a:pt x="0" y="639"/>
                </a:moveTo>
                <a:lnTo>
                  <a:pt x="645" y="1041"/>
                </a:lnTo>
                <a:lnTo>
                  <a:pt x="953" y="394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Freeform 12"/>
          <p:cNvSpPr>
            <a:spLocks noChangeArrowheads="1"/>
          </p:cNvSpPr>
          <p:nvPr/>
        </p:nvSpPr>
        <p:spPr bwMode="auto">
          <a:xfrm>
            <a:off x="1905000" y="4914900"/>
            <a:ext cx="1530350" cy="895350"/>
          </a:xfrm>
          <a:custGeom>
            <a:avLst/>
            <a:gdLst>
              <a:gd name="T0" fmla="*/ 676 w 964"/>
              <a:gd name="T1" fmla="*/ 564 h 564"/>
              <a:gd name="T2" fmla="*/ 964 w 964"/>
              <a:gd name="T3" fmla="*/ 336 h 564"/>
              <a:gd name="T4" fmla="*/ 353 w 964"/>
              <a:gd name="T5" fmla="*/ 0 h 564"/>
              <a:gd name="T6" fmla="*/ 0 w 964"/>
              <a:gd name="T7" fmla="*/ 170 h 5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64">
                <a:moveTo>
                  <a:pt x="676" y="564"/>
                </a:moveTo>
                <a:lnTo>
                  <a:pt x="964" y="336"/>
                </a:lnTo>
                <a:lnTo>
                  <a:pt x="353" y="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Freeform 13"/>
          <p:cNvSpPr>
            <a:spLocks noChangeArrowheads="1"/>
          </p:cNvSpPr>
          <p:nvPr/>
        </p:nvSpPr>
        <p:spPr bwMode="auto">
          <a:xfrm>
            <a:off x="7435850" y="6030913"/>
            <a:ext cx="1528763" cy="963612"/>
          </a:xfrm>
          <a:custGeom>
            <a:avLst/>
            <a:gdLst>
              <a:gd name="T0" fmla="*/ 0 w 963"/>
              <a:gd name="T1" fmla="*/ 149 h 607"/>
              <a:gd name="T2" fmla="*/ 185 w 963"/>
              <a:gd name="T3" fmla="*/ 607 h 607"/>
              <a:gd name="T4" fmla="*/ 963 w 963"/>
              <a:gd name="T5" fmla="*/ 413 h 607"/>
              <a:gd name="T6" fmla="*/ 675 w 963"/>
              <a:gd name="T7" fmla="*/ 0 h 6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3" h="607">
                <a:moveTo>
                  <a:pt x="0" y="149"/>
                </a:moveTo>
                <a:lnTo>
                  <a:pt x="185" y="607"/>
                </a:lnTo>
                <a:lnTo>
                  <a:pt x="963" y="413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Freeform 14"/>
          <p:cNvSpPr>
            <a:spLocks noChangeArrowheads="1"/>
          </p:cNvSpPr>
          <p:nvPr/>
        </p:nvSpPr>
        <p:spPr bwMode="auto">
          <a:xfrm>
            <a:off x="7199313" y="4905375"/>
            <a:ext cx="614362" cy="1276350"/>
          </a:xfrm>
          <a:custGeom>
            <a:avLst/>
            <a:gdLst>
              <a:gd name="T0" fmla="*/ 387 w 387"/>
              <a:gd name="T1" fmla="*/ 804 h 804"/>
              <a:gd name="T2" fmla="*/ 123 w 387"/>
              <a:gd name="T3" fmla="*/ 414 h 804"/>
              <a:gd name="T4" fmla="*/ 0 w 387"/>
              <a:gd name="T5" fmla="*/ 0 h 804"/>
              <a:gd name="T6" fmla="*/ 224 w 387"/>
              <a:gd name="T7" fmla="*/ 222 h 80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04">
                <a:moveTo>
                  <a:pt x="387" y="804"/>
                </a:moveTo>
                <a:lnTo>
                  <a:pt x="123" y="414"/>
                </a:lnTo>
                <a:lnTo>
                  <a:pt x="0" y="0"/>
                </a:lnTo>
                <a:lnTo>
                  <a:pt x="224" y="222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7" name="Freeform 15"/>
          <p:cNvSpPr>
            <a:spLocks noChangeArrowheads="1"/>
          </p:cNvSpPr>
          <p:nvPr/>
        </p:nvSpPr>
        <p:spPr bwMode="auto">
          <a:xfrm>
            <a:off x="7542213" y="4908550"/>
            <a:ext cx="1249362" cy="1262063"/>
          </a:xfrm>
          <a:custGeom>
            <a:avLst/>
            <a:gdLst>
              <a:gd name="T0" fmla="*/ 787 w 787"/>
              <a:gd name="T1" fmla="*/ 562 h 795"/>
              <a:gd name="T2" fmla="*/ 170 w 787"/>
              <a:gd name="T3" fmla="*/ 795 h 795"/>
              <a:gd name="T4" fmla="*/ 0 w 787"/>
              <a:gd name="T5" fmla="*/ 224 h 795"/>
              <a:gd name="T6" fmla="*/ 644 w 787"/>
              <a:gd name="T7" fmla="*/ 0 h 7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795">
                <a:moveTo>
                  <a:pt x="787" y="562"/>
                </a:moveTo>
                <a:lnTo>
                  <a:pt x="170" y="795"/>
                </a:lnTo>
                <a:lnTo>
                  <a:pt x="0" y="224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Freeform 16"/>
          <p:cNvSpPr>
            <a:spLocks noChangeArrowheads="1"/>
          </p:cNvSpPr>
          <p:nvPr/>
        </p:nvSpPr>
        <p:spPr bwMode="auto">
          <a:xfrm>
            <a:off x="7199313" y="4616450"/>
            <a:ext cx="1362075" cy="657225"/>
          </a:xfrm>
          <a:custGeom>
            <a:avLst/>
            <a:gdLst>
              <a:gd name="T0" fmla="*/ 219 w 858"/>
              <a:gd name="T1" fmla="*/ 414 h 414"/>
              <a:gd name="T2" fmla="*/ 0 w 858"/>
              <a:gd name="T3" fmla="*/ 182 h 414"/>
              <a:gd name="T4" fmla="*/ 579 w 858"/>
              <a:gd name="T5" fmla="*/ 0 h 414"/>
              <a:gd name="T6" fmla="*/ 858 w 858"/>
              <a:gd name="T7" fmla="*/ 176 h 4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14">
                <a:moveTo>
                  <a:pt x="219" y="414"/>
                </a:moveTo>
                <a:lnTo>
                  <a:pt x="0" y="182"/>
                </a:lnTo>
                <a:lnTo>
                  <a:pt x="579" y="0"/>
                </a:lnTo>
                <a:lnTo>
                  <a:pt x="858" y="176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Text Box 17"/>
          <p:cNvSpPr txBox="1">
            <a:spLocks noChangeArrowheads="1"/>
          </p:cNvSpPr>
          <p:nvPr/>
        </p:nvSpPr>
        <p:spPr bwMode="auto">
          <a:xfrm>
            <a:off x="438150" y="1504950"/>
            <a:ext cx="8104188" cy="1417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 marL="474663" indent="-18732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Dedicated DOS/Windows Session  </a:t>
            </a:r>
          </a:p>
          <a:p>
            <a:pPr>
              <a:lnSpc>
                <a:spcPct val="15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General Information</a:t>
            </a:r>
          </a:p>
        </p:txBody>
      </p:sp>
      <p:sp>
        <p:nvSpPr>
          <p:cNvPr id="3090" name="Text Box 18"/>
          <p:cNvSpPr txBox="1">
            <a:spLocks noChangeArrowheads="1"/>
          </p:cNvSpPr>
          <p:nvPr/>
        </p:nvSpPr>
        <p:spPr bwMode="auto">
          <a:xfrm>
            <a:off x="3203575" y="6840538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3091" name="Line 19"/>
          <p:cNvSpPr>
            <a:spLocks noChangeShapeType="1"/>
          </p:cNvSpPr>
          <p:nvPr/>
        </p:nvSpPr>
        <p:spPr bwMode="auto">
          <a:xfrm>
            <a:off x="241300" y="993775"/>
            <a:ext cx="9353550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2" name="Text Box 20"/>
          <p:cNvSpPr txBox="1">
            <a:spLocks noChangeArrowheads="1"/>
          </p:cNvSpPr>
          <p:nvPr/>
        </p:nvSpPr>
        <p:spPr bwMode="auto">
          <a:xfrm>
            <a:off x="952500" y="396875"/>
            <a:ext cx="3068638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Class Content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298450" y="1260475"/>
            <a:ext cx="9618663" cy="626427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304800" y="5830888"/>
            <a:ext cx="9607550" cy="172402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9" name="Freeform 5"/>
          <p:cNvSpPr>
            <a:spLocks noChangeArrowheads="1"/>
          </p:cNvSpPr>
          <p:nvPr/>
        </p:nvSpPr>
        <p:spPr bwMode="auto">
          <a:xfrm>
            <a:off x="4310063" y="6084888"/>
            <a:ext cx="1146175" cy="438150"/>
          </a:xfrm>
          <a:custGeom>
            <a:avLst/>
            <a:gdLst>
              <a:gd name="T0" fmla="*/ 722 w 722"/>
              <a:gd name="T1" fmla="*/ 26 h 276"/>
              <a:gd name="T2" fmla="*/ 722 w 722"/>
              <a:gd name="T3" fmla="*/ 276 h 276"/>
              <a:gd name="T4" fmla="*/ 0 w 722"/>
              <a:gd name="T5" fmla="*/ 249 h 276"/>
              <a:gd name="T6" fmla="*/ 174 w 722"/>
              <a:gd name="T7" fmla="*/ 0 h 2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276">
                <a:moveTo>
                  <a:pt x="722" y="26"/>
                </a:moveTo>
                <a:lnTo>
                  <a:pt x="722" y="276"/>
                </a:lnTo>
                <a:lnTo>
                  <a:pt x="0" y="249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0" name="Freeform 6"/>
          <p:cNvSpPr>
            <a:spLocks noChangeArrowheads="1"/>
          </p:cNvSpPr>
          <p:nvPr/>
        </p:nvSpPr>
        <p:spPr bwMode="auto">
          <a:xfrm>
            <a:off x="5351463" y="5122863"/>
            <a:ext cx="355600" cy="846137"/>
          </a:xfrm>
          <a:custGeom>
            <a:avLst/>
            <a:gdLst>
              <a:gd name="T0" fmla="*/ 0 w 224"/>
              <a:gd name="T1" fmla="*/ 533 h 533"/>
              <a:gd name="T2" fmla="*/ 117 w 224"/>
              <a:gd name="T3" fmla="*/ 305 h 533"/>
              <a:gd name="T4" fmla="*/ 224 w 224"/>
              <a:gd name="T5" fmla="*/ 0 h 533"/>
              <a:gd name="T6" fmla="*/ 116 w 224"/>
              <a:gd name="T7" fmla="*/ 137 h 53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4" h="533">
                <a:moveTo>
                  <a:pt x="0" y="533"/>
                </a:moveTo>
                <a:lnTo>
                  <a:pt x="117" y="305"/>
                </a:lnTo>
                <a:lnTo>
                  <a:pt x="224" y="0"/>
                </a:lnTo>
                <a:lnTo>
                  <a:pt x="116" y="137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1" name="Freeform 7"/>
          <p:cNvSpPr>
            <a:spLocks noChangeArrowheads="1"/>
          </p:cNvSpPr>
          <p:nvPr/>
        </p:nvSpPr>
        <p:spPr bwMode="auto">
          <a:xfrm>
            <a:off x="4683125" y="4940300"/>
            <a:ext cx="1023938" cy="390525"/>
          </a:xfrm>
          <a:custGeom>
            <a:avLst/>
            <a:gdLst>
              <a:gd name="T0" fmla="*/ 545 w 645"/>
              <a:gd name="T1" fmla="*/ 246 h 246"/>
              <a:gd name="T2" fmla="*/ 645 w 645"/>
              <a:gd name="T3" fmla="*/ 115 h 246"/>
              <a:gd name="T4" fmla="*/ 203 w 645"/>
              <a:gd name="T5" fmla="*/ 0 h 246"/>
              <a:gd name="T6" fmla="*/ 0 w 645"/>
              <a:gd name="T7" fmla="*/ 113 h 2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46">
                <a:moveTo>
                  <a:pt x="545" y="246"/>
                </a:moveTo>
                <a:lnTo>
                  <a:pt x="645" y="115"/>
                </a:lnTo>
                <a:lnTo>
                  <a:pt x="203" y="0"/>
                </a:lnTo>
                <a:lnTo>
                  <a:pt x="0" y="11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2" name="Freeform 8"/>
          <p:cNvSpPr>
            <a:spLocks noChangeArrowheads="1"/>
          </p:cNvSpPr>
          <p:nvPr/>
        </p:nvSpPr>
        <p:spPr bwMode="auto">
          <a:xfrm>
            <a:off x="4481513" y="5119688"/>
            <a:ext cx="1068387" cy="847725"/>
          </a:xfrm>
          <a:custGeom>
            <a:avLst/>
            <a:gdLst>
              <a:gd name="T0" fmla="*/ 0 w 673"/>
              <a:gd name="T1" fmla="*/ 405 h 534"/>
              <a:gd name="T2" fmla="*/ 545 w 673"/>
              <a:gd name="T3" fmla="*/ 534 h 534"/>
              <a:gd name="T4" fmla="*/ 673 w 673"/>
              <a:gd name="T5" fmla="*/ 131 h 534"/>
              <a:gd name="T6" fmla="*/ 127 w 673"/>
              <a:gd name="T7" fmla="*/ 0 h 5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534">
                <a:moveTo>
                  <a:pt x="0" y="405"/>
                </a:moveTo>
                <a:lnTo>
                  <a:pt x="545" y="534"/>
                </a:lnTo>
                <a:lnTo>
                  <a:pt x="673" y="131"/>
                </a:lnTo>
                <a:lnTo>
                  <a:pt x="127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3" name="Freeform 9"/>
          <p:cNvSpPr>
            <a:spLocks noChangeArrowheads="1"/>
          </p:cNvSpPr>
          <p:nvPr/>
        </p:nvSpPr>
        <p:spPr bwMode="auto">
          <a:xfrm>
            <a:off x="1425575" y="6480175"/>
            <a:ext cx="1968500" cy="1062038"/>
          </a:xfrm>
          <a:custGeom>
            <a:avLst/>
            <a:gdLst>
              <a:gd name="T0" fmla="*/ 0 w 1240"/>
              <a:gd name="T1" fmla="*/ 328 h 669"/>
              <a:gd name="T2" fmla="*/ 721 w 1240"/>
              <a:gd name="T3" fmla="*/ 669 h 669"/>
              <a:gd name="T4" fmla="*/ 1240 w 1240"/>
              <a:gd name="T5" fmla="*/ 275 h 669"/>
              <a:gd name="T6" fmla="*/ 460 w 1240"/>
              <a:gd name="T7" fmla="*/ 0 h 6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669">
                <a:moveTo>
                  <a:pt x="0" y="328"/>
                </a:moveTo>
                <a:lnTo>
                  <a:pt x="721" y="669"/>
                </a:lnTo>
                <a:lnTo>
                  <a:pt x="1240" y="275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4" name="Freeform 10"/>
          <p:cNvSpPr>
            <a:spLocks noChangeArrowheads="1"/>
          </p:cNvSpPr>
          <p:nvPr/>
        </p:nvSpPr>
        <p:spPr bwMode="auto">
          <a:xfrm>
            <a:off x="2447925" y="5715000"/>
            <a:ext cx="950913" cy="1230313"/>
          </a:xfrm>
          <a:custGeom>
            <a:avLst/>
            <a:gdLst>
              <a:gd name="T0" fmla="*/ 0 w 599"/>
              <a:gd name="T1" fmla="*/ 775 h 775"/>
              <a:gd name="T2" fmla="*/ 378 w 599"/>
              <a:gd name="T3" fmla="*/ 414 h 775"/>
              <a:gd name="T4" fmla="*/ 599 w 599"/>
              <a:gd name="T5" fmla="*/ 0 h 775"/>
              <a:gd name="T6" fmla="*/ 311 w 599"/>
              <a:gd name="T7" fmla="*/ 200 h 7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775">
                <a:moveTo>
                  <a:pt x="0" y="775"/>
                </a:moveTo>
                <a:lnTo>
                  <a:pt x="378" y="414"/>
                </a:lnTo>
                <a:lnTo>
                  <a:pt x="599" y="0"/>
                </a:lnTo>
                <a:lnTo>
                  <a:pt x="311" y="200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5" name="Freeform 11"/>
          <p:cNvSpPr>
            <a:spLocks noChangeArrowheads="1"/>
          </p:cNvSpPr>
          <p:nvPr/>
        </p:nvSpPr>
        <p:spPr bwMode="auto">
          <a:xfrm>
            <a:off x="1430338" y="5480050"/>
            <a:ext cx="1514475" cy="1466850"/>
          </a:xfrm>
          <a:custGeom>
            <a:avLst/>
            <a:gdLst>
              <a:gd name="T0" fmla="*/ 0 w 954"/>
              <a:gd name="T1" fmla="*/ 566 h 924"/>
              <a:gd name="T2" fmla="*/ 645 w 954"/>
              <a:gd name="T3" fmla="*/ 924 h 924"/>
              <a:gd name="T4" fmla="*/ 954 w 954"/>
              <a:gd name="T5" fmla="*/ 350 h 924"/>
              <a:gd name="T6" fmla="*/ 277 w 954"/>
              <a:gd name="T7" fmla="*/ 0 h 9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4" h="924">
                <a:moveTo>
                  <a:pt x="0" y="566"/>
                </a:moveTo>
                <a:lnTo>
                  <a:pt x="645" y="924"/>
                </a:lnTo>
                <a:lnTo>
                  <a:pt x="954" y="350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6" name="Freeform 12"/>
          <p:cNvSpPr>
            <a:spLocks noChangeArrowheads="1"/>
          </p:cNvSpPr>
          <p:nvPr/>
        </p:nvSpPr>
        <p:spPr bwMode="auto">
          <a:xfrm>
            <a:off x="1870075" y="5241925"/>
            <a:ext cx="1531938" cy="792163"/>
          </a:xfrm>
          <a:custGeom>
            <a:avLst/>
            <a:gdLst>
              <a:gd name="T0" fmla="*/ 677 w 965"/>
              <a:gd name="T1" fmla="*/ 499 h 499"/>
              <a:gd name="T2" fmla="*/ 965 w 965"/>
              <a:gd name="T3" fmla="*/ 298 h 499"/>
              <a:gd name="T4" fmla="*/ 354 w 965"/>
              <a:gd name="T5" fmla="*/ 0 h 499"/>
              <a:gd name="T6" fmla="*/ 0 w 965"/>
              <a:gd name="T7" fmla="*/ 150 h 4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5" h="499">
                <a:moveTo>
                  <a:pt x="677" y="499"/>
                </a:moveTo>
                <a:lnTo>
                  <a:pt x="965" y="298"/>
                </a:lnTo>
                <a:lnTo>
                  <a:pt x="354" y="0"/>
                </a:lnTo>
                <a:lnTo>
                  <a:pt x="0" y="150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7" name="Freeform 13"/>
          <p:cNvSpPr>
            <a:spLocks noChangeArrowheads="1"/>
          </p:cNvSpPr>
          <p:nvPr/>
        </p:nvSpPr>
        <p:spPr bwMode="auto">
          <a:xfrm>
            <a:off x="7400925" y="6230938"/>
            <a:ext cx="1530350" cy="854075"/>
          </a:xfrm>
          <a:custGeom>
            <a:avLst/>
            <a:gdLst>
              <a:gd name="T0" fmla="*/ 0 w 964"/>
              <a:gd name="T1" fmla="*/ 132 h 538"/>
              <a:gd name="T2" fmla="*/ 185 w 964"/>
              <a:gd name="T3" fmla="*/ 538 h 538"/>
              <a:gd name="T4" fmla="*/ 964 w 964"/>
              <a:gd name="T5" fmla="*/ 366 h 538"/>
              <a:gd name="T6" fmla="*/ 676 w 964"/>
              <a:gd name="T7" fmla="*/ 0 h 5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38">
                <a:moveTo>
                  <a:pt x="0" y="132"/>
                </a:moveTo>
                <a:lnTo>
                  <a:pt x="185" y="538"/>
                </a:lnTo>
                <a:lnTo>
                  <a:pt x="964" y="366"/>
                </a:lnTo>
                <a:lnTo>
                  <a:pt x="676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8" name="Freeform 14"/>
          <p:cNvSpPr>
            <a:spLocks noChangeArrowheads="1"/>
          </p:cNvSpPr>
          <p:nvPr/>
        </p:nvSpPr>
        <p:spPr bwMode="auto">
          <a:xfrm>
            <a:off x="7165975" y="5230813"/>
            <a:ext cx="612775" cy="1133475"/>
          </a:xfrm>
          <a:custGeom>
            <a:avLst/>
            <a:gdLst>
              <a:gd name="T0" fmla="*/ 386 w 386"/>
              <a:gd name="T1" fmla="*/ 714 h 714"/>
              <a:gd name="T2" fmla="*/ 122 w 386"/>
              <a:gd name="T3" fmla="*/ 368 h 714"/>
              <a:gd name="T4" fmla="*/ 0 w 386"/>
              <a:gd name="T5" fmla="*/ 0 h 714"/>
              <a:gd name="T6" fmla="*/ 223 w 386"/>
              <a:gd name="T7" fmla="*/ 198 h 7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6" h="714">
                <a:moveTo>
                  <a:pt x="386" y="714"/>
                </a:moveTo>
                <a:lnTo>
                  <a:pt x="122" y="368"/>
                </a:lnTo>
                <a:lnTo>
                  <a:pt x="0" y="0"/>
                </a:lnTo>
                <a:lnTo>
                  <a:pt x="223" y="198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9" name="Freeform 15"/>
          <p:cNvSpPr>
            <a:spLocks noChangeArrowheads="1"/>
          </p:cNvSpPr>
          <p:nvPr/>
        </p:nvSpPr>
        <p:spPr bwMode="auto">
          <a:xfrm>
            <a:off x="7507288" y="5233988"/>
            <a:ext cx="1250950" cy="1119187"/>
          </a:xfrm>
          <a:custGeom>
            <a:avLst/>
            <a:gdLst>
              <a:gd name="T0" fmla="*/ 788 w 788"/>
              <a:gd name="T1" fmla="*/ 498 h 705"/>
              <a:gd name="T2" fmla="*/ 171 w 788"/>
              <a:gd name="T3" fmla="*/ 705 h 705"/>
              <a:gd name="T4" fmla="*/ 0 w 788"/>
              <a:gd name="T5" fmla="*/ 199 h 705"/>
              <a:gd name="T6" fmla="*/ 645 w 788"/>
              <a:gd name="T7" fmla="*/ 0 h 7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8" h="705">
                <a:moveTo>
                  <a:pt x="788" y="498"/>
                </a:moveTo>
                <a:lnTo>
                  <a:pt x="171" y="705"/>
                </a:lnTo>
                <a:lnTo>
                  <a:pt x="0" y="199"/>
                </a:lnTo>
                <a:lnTo>
                  <a:pt x="645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0" name="Freeform 16"/>
          <p:cNvSpPr>
            <a:spLocks noChangeArrowheads="1"/>
          </p:cNvSpPr>
          <p:nvPr/>
        </p:nvSpPr>
        <p:spPr bwMode="auto">
          <a:xfrm>
            <a:off x="7165975" y="4975225"/>
            <a:ext cx="1362075" cy="582613"/>
          </a:xfrm>
          <a:custGeom>
            <a:avLst/>
            <a:gdLst>
              <a:gd name="T0" fmla="*/ 218 w 858"/>
              <a:gd name="T1" fmla="*/ 367 h 367"/>
              <a:gd name="T2" fmla="*/ 0 w 858"/>
              <a:gd name="T3" fmla="*/ 161 h 367"/>
              <a:gd name="T4" fmla="*/ 579 w 858"/>
              <a:gd name="T5" fmla="*/ 0 h 367"/>
              <a:gd name="T6" fmla="*/ 858 w 858"/>
              <a:gd name="T7" fmla="*/ 156 h 3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367">
                <a:moveTo>
                  <a:pt x="218" y="367"/>
                </a:moveTo>
                <a:lnTo>
                  <a:pt x="0" y="161"/>
                </a:lnTo>
                <a:lnTo>
                  <a:pt x="579" y="0"/>
                </a:lnTo>
                <a:lnTo>
                  <a:pt x="858" y="156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1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21522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3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5384800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DosQueryThreadContext</a:t>
            </a:r>
          </a:p>
        </p:txBody>
      </p:sp>
      <p:sp>
        <p:nvSpPr>
          <p:cNvPr id="21524" name="Text Box 20"/>
          <p:cNvSpPr txBox="1">
            <a:spLocks noChangeArrowheads="1"/>
          </p:cNvSpPr>
          <p:nvPr/>
        </p:nvSpPr>
        <p:spPr bwMode="auto">
          <a:xfrm>
            <a:off x="396875" y="901700"/>
            <a:ext cx="9610725" cy="6837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00088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Remarks: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Context information for a thread within the calling process. 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The specified thread must be suspended. 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		 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Equivalent to the context record created when an exception is produced. 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The user must have allocated enough space for the exception record requested.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Support added for Java.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1" name="Freeform 3"/>
          <p:cNvSpPr>
            <a:spLocks noChangeArrowheads="1"/>
          </p:cNvSpPr>
          <p:nvPr/>
        </p:nvSpPr>
        <p:spPr bwMode="auto">
          <a:xfrm>
            <a:off x="1295400" y="3235325"/>
            <a:ext cx="8261350" cy="2330450"/>
          </a:xfrm>
          <a:custGeom>
            <a:avLst/>
            <a:gdLst>
              <a:gd name="T0" fmla="*/ 0 w 5204"/>
              <a:gd name="T1" fmla="*/ 0 h 1468"/>
              <a:gd name="T2" fmla="*/ 0 w 5204"/>
              <a:gd name="T3" fmla="*/ 1468 h 1468"/>
              <a:gd name="T4" fmla="*/ 5204 w 5204"/>
              <a:gd name="T5" fmla="*/ 1468 h 1468"/>
              <a:gd name="T6" fmla="*/ 5204 w 5204"/>
              <a:gd name="T7" fmla="*/ 0 h 14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204" h="1468">
                <a:moveTo>
                  <a:pt x="0" y="0"/>
                </a:moveTo>
                <a:lnTo>
                  <a:pt x="0" y="1468"/>
                </a:lnTo>
                <a:lnTo>
                  <a:pt x="5204" y="1468"/>
                </a:lnTo>
                <a:lnTo>
                  <a:pt x="5204" y="0"/>
                </a:lnTo>
                <a:close/>
              </a:path>
            </a:pathLst>
          </a:custGeom>
          <a:noFill/>
          <a:ln w="508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825500" y="4668838"/>
            <a:ext cx="358775" cy="358775"/>
          </a:xfrm>
          <a:prstGeom prst="rect">
            <a:avLst/>
          </a:prstGeom>
          <a:solidFill>
            <a:srgbClr val="FFFFFF"/>
          </a:solidFill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3" name="Freeform 5"/>
          <p:cNvSpPr>
            <a:spLocks noChangeArrowheads="1"/>
          </p:cNvSpPr>
          <p:nvPr/>
        </p:nvSpPr>
        <p:spPr bwMode="auto">
          <a:xfrm>
            <a:off x="6626225" y="3006725"/>
            <a:ext cx="358775" cy="358775"/>
          </a:xfrm>
          <a:custGeom>
            <a:avLst/>
            <a:gdLst>
              <a:gd name="T0" fmla="*/ 226 w 226"/>
              <a:gd name="T1" fmla="*/ 226 h 226"/>
              <a:gd name="T2" fmla="*/ 226 w 226"/>
              <a:gd name="T3" fmla="*/ 0 h 226"/>
              <a:gd name="T4" fmla="*/ 0 w 226"/>
              <a:gd name="T5" fmla="*/ 0 h 226"/>
              <a:gd name="T6" fmla="*/ 0 w 226"/>
              <a:gd name="T7" fmla="*/ 226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226">
                <a:moveTo>
                  <a:pt x="226" y="226"/>
                </a:moveTo>
                <a:lnTo>
                  <a:pt x="226" y="0"/>
                </a:lnTo>
                <a:lnTo>
                  <a:pt x="0" y="0"/>
                </a:lnTo>
                <a:lnTo>
                  <a:pt x="0" y="226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4" name="Rectangle 6"/>
          <p:cNvSpPr>
            <a:spLocks noChangeArrowheads="1"/>
          </p:cNvSpPr>
          <p:nvPr/>
        </p:nvSpPr>
        <p:spPr bwMode="auto">
          <a:xfrm>
            <a:off x="825500" y="4668838"/>
            <a:ext cx="358775" cy="358775"/>
          </a:xfrm>
          <a:prstGeom prst="rect">
            <a:avLst/>
          </a:prstGeom>
          <a:solidFill>
            <a:srgbClr val="FFFFFF"/>
          </a:solidFill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5" name="Freeform 7"/>
          <p:cNvSpPr>
            <a:spLocks noChangeArrowheads="1"/>
          </p:cNvSpPr>
          <p:nvPr/>
        </p:nvSpPr>
        <p:spPr bwMode="auto">
          <a:xfrm>
            <a:off x="6683375" y="7359650"/>
            <a:ext cx="358775" cy="358775"/>
          </a:xfrm>
          <a:custGeom>
            <a:avLst/>
            <a:gdLst>
              <a:gd name="T0" fmla="*/ 226 w 226"/>
              <a:gd name="T1" fmla="*/ 226 h 226"/>
              <a:gd name="T2" fmla="*/ 226 w 226"/>
              <a:gd name="T3" fmla="*/ 0 h 226"/>
              <a:gd name="T4" fmla="*/ 0 w 226"/>
              <a:gd name="T5" fmla="*/ 0 h 226"/>
              <a:gd name="T6" fmla="*/ 0 w 226"/>
              <a:gd name="T7" fmla="*/ 226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226">
                <a:moveTo>
                  <a:pt x="226" y="226"/>
                </a:moveTo>
                <a:lnTo>
                  <a:pt x="226" y="0"/>
                </a:lnTo>
                <a:lnTo>
                  <a:pt x="0" y="0"/>
                </a:lnTo>
                <a:lnTo>
                  <a:pt x="0" y="226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6" name="Line 8"/>
          <p:cNvSpPr>
            <a:spLocks noChangeShapeType="1"/>
          </p:cNvSpPr>
          <p:nvPr/>
        </p:nvSpPr>
        <p:spPr bwMode="auto">
          <a:xfrm>
            <a:off x="2784177" y="3235325"/>
            <a:ext cx="0" cy="2151063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7" name="Line 9"/>
          <p:cNvSpPr>
            <a:spLocks noChangeShapeType="1"/>
          </p:cNvSpPr>
          <p:nvPr/>
        </p:nvSpPr>
        <p:spPr bwMode="auto">
          <a:xfrm>
            <a:off x="4400252" y="3235325"/>
            <a:ext cx="0" cy="2151063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8" name="Line 10"/>
          <p:cNvSpPr>
            <a:spLocks noChangeShapeType="1"/>
          </p:cNvSpPr>
          <p:nvPr/>
        </p:nvSpPr>
        <p:spPr bwMode="auto">
          <a:xfrm>
            <a:off x="3503315" y="3235325"/>
            <a:ext cx="0" cy="2151063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9" name="Text Box 11"/>
          <p:cNvSpPr txBox="1">
            <a:spLocks noChangeArrowheads="1"/>
          </p:cNvSpPr>
          <p:nvPr/>
        </p:nvSpPr>
        <p:spPr bwMode="auto">
          <a:xfrm rot="16200000">
            <a:off x="-2533933" y="3210875"/>
            <a:ext cx="6155928" cy="8309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 dirty="0">
                <a:solidFill>
                  <a:srgbClr val="000000"/>
                </a:solidFill>
                <a:latin typeface="Helv" pitchFamily="34" charset="0"/>
              </a:rPr>
              <a:t>Old System Layout</a:t>
            </a:r>
          </a:p>
        </p:txBody>
      </p:sp>
      <p:sp>
        <p:nvSpPr>
          <p:cNvPr id="22540" name="Text Box 12"/>
          <p:cNvSpPr txBox="1">
            <a:spLocks noChangeArrowheads="1"/>
          </p:cNvSpPr>
          <p:nvPr/>
        </p:nvSpPr>
        <p:spPr bwMode="auto">
          <a:xfrm rot="16200000">
            <a:off x="4037659" y="1231751"/>
            <a:ext cx="2163762" cy="6280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protected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r/o based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packed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code + r/o data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r/w based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allocated shared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(grows down)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more allocated 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private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(grows up)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Reserved for private</a:t>
            </a:r>
          </a:p>
        </p:txBody>
      </p:sp>
      <p:sp>
        <p:nvSpPr>
          <p:cNvPr id="22541" name="Line 13"/>
          <p:cNvSpPr>
            <a:spLocks noChangeShapeType="1"/>
          </p:cNvSpPr>
          <p:nvPr/>
        </p:nvSpPr>
        <p:spPr bwMode="auto">
          <a:xfrm>
            <a:off x="5119390" y="3232150"/>
            <a:ext cx="0" cy="2151063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2" name="Line 14"/>
          <p:cNvSpPr>
            <a:spLocks noChangeShapeType="1"/>
          </p:cNvSpPr>
          <p:nvPr/>
        </p:nvSpPr>
        <p:spPr bwMode="auto">
          <a:xfrm>
            <a:off x="5836940" y="3232150"/>
            <a:ext cx="0" cy="2151063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3" name="Line 15"/>
          <p:cNvSpPr>
            <a:spLocks noChangeShapeType="1"/>
          </p:cNvSpPr>
          <p:nvPr/>
        </p:nvSpPr>
        <p:spPr bwMode="auto">
          <a:xfrm>
            <a:off x="8172152" y="3235325"/>
            <a:ext cx="0" cy="2151063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4" name="Text Box 16"/>
          <p:cNvSpPr txBox="1">
            <a:spLocks noChangeArrowheads="1"/>
          </p:cNvSpPr>
          <p:nvPr/>
        </p:nvSpPr>
        <p:spPr bwMode="auto">
          <a:xfrm rot="16200000">
            <a:off x="4764881" y="-711427"/>
            <a:ext cx="1322387" cy="6202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0x20000000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0x1c000000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0x1a000000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0x18000000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0x14000000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0x13000000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0x40000000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0x0</a:t>
            </a:r>
          </a:p>
        </p:txBody>
      </p:sp>
      <p:sp>
        <p:nvSpPr>
          <p:cNvPr id="22545" name="Line 17"/>
          <p:cNvSpPr>
            <a:spLocks noChangeShapeType="1"/>
          </p:cNvSpPr>
          <p:nvPr/>
        </p:nvSpPr>
        <p:spPr bwMode="auto">
          <a:xfrm flipV="1">
            <a:off x="936625" y="542925"/>
            <a:ext cx="0" cy="60991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5" name="Freeform 3"/>
          <p:cNvSpPr>
            <a:spLocks noChangeArrowheads="1"/>
          </p:cNvSpPr>
          <p:nvPr/>
        </p:nvSpPr>
        <p:spPr bwMode="auto">
          <a:xfrm>
            <a:off x="1254125" y="3057525"/>
            <a:ext cx="8261350" cy="2328863"/>
          </a:xfrm>
          <a:custGeom>
            <a:avLst/>
            <a:gdLst>
              <a:gd name="T0" fmla="*/ 0 w 5204"/>
              <a:gd name="T1" fmla="*/ 0 h 1467"/>
              <a:gd name="T2" fmla="*/ 0 w 5204"/>
              <a:gd name="T3" fmla="*/ 1467 h 1467"/>
              <a:gd name="T4" fmla="*/ 5204 w 5204"/>
              <a:gd name="T5" fmla="*/ 1467 h 1467"/>
              <a:gd name="T6" fmla="*/ 5204 w 5204"/>
              <a:gd name="T7" fmla="*/ 0 h 14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204" h="1467">
                <a:moveTo>
                  <a:pt x="0" y="0"/>
                </a:moveTo>
                <a:lnTo>
                  <a:pt x="0" y="1467"/>
                </a:lnTo>
                <a:lnTo>
                  <a:pt x="5204" y="1467"/>
                </a:lnTo>
                <a:lnTo>
                  <a:pt x="5204" y="0"/>
                </a:lnTo>
                <a:close/>
              </a:path>
            </a:pathLst>
          </a:custGeom>
          <a:noFill/>
          <a:ln w="508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00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825500" y="4668838"/>
            <a:ext cx="358775" cy="358775"/>
          </a:xfrm>
          <a:prstGeom prst="rect">
            <a:avLst/>
          </a:prstGeom>
          <a:solidFill>
            <a:srgbClr val="FFFFFF"/>
          </a:solidFill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7" name="Freeform 5"/>
          <p:cNvSpPr>
            <a:spLocks noChangeArrowheads="1"/>
          </p:cNvSpPr>
          <p:nvPr/>
        </p:nvSpPr>
        <p:spPr bwMode="auto">
          <a:xfrm>
            <a:off x="6584950" y="2828925"/>
            <a:ext cx="360363" cy="358775"/>
          </a:xfrm>
          <a:custGeom>
            <a:avLst/>
            <a:gdLst>
              <a:gd name="T0" fmla="*/ 227 w 227"/>
              <a:gd name="T1" fmla="*/ 226 h 226"/>
              <a:gd name="T2" fmla="*/ 227 w 227"/>
              <a:gd name="T3" fmla="*/ 0 h 226"/>
              <a:gd name="T4" fmla="*/ 0 w 227"/>
              <a:gd name="T5" fmla="*/ 0 h 226"/>
              <a:gd name="T6" fmla="*/ 0 w 227"/>
              <a:gd name="T7" fmla="*/ 226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226">
                <a:moveTo>
                  <a:pt x="227" y="226"/>
                </a:moveTo>
                <a:lnTo>
                  <a:pt x="227" y="0"/>
                </a:lnTo>
                <a:lnTo>
                  <a:pt x="0" y="0"/>
                </a:lnTo>
                <a:lnTo>
                  <a:pt x="0" y="226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825500" y="4668838"/>
            <a:ext cx="358775" cy="358775"/>
          </a:xfrm>
          <a:prstGeom prst="rect">
            <a:avLst/>
          </a:prstGeom>
          <a:solidFill>
            <a:srgbClr val="FFFFFF"/>
          </a:solidFill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9" name="Freeform 7"/>
          <p:cNvSpPr>
            <a:spLocks noChangeArrowheads="1"/>
          </p:cNvSpPr>
          <p:nvPr/>
        </p:nvSpPr>
        <p:spPr bwMode="auto">
          <a:xfrm>
            <a:off x="6683375" y="7359650"/>
            <a:ext cx="358775" cy="358775"/>
          </a:xfrm>
          <a:custGeom>
            <a:avLst/>
            <a:gdLst>
              <a:gd name="T0" fmla="*/ 226 w 226"/>
              <a:gd name="T1" fmla="*/ 226 h 226"/>
              <a:gd name="T2" fmla="*/ 226 w 226"/>
              <a:gd name="T3" fmla="*/ 0 h 226"/>
              <a:gd name="T4" fmla="*/ 0 w 226"/>
              <a:gd name="T5" fmla="*/ 0 h 226"/>
              <a:gd name="T6" fmla="*/ 0 w 226"/>
              <a:gd name="T7" fmla="*/ 226 h 2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226">
                <a:moveTo>
                  <a:pt x="226" y="226"/>
                </a:moveTo>
                <a:lnTo>
                  <a:pt x="226" y="0"/>
                </a:lnTo>
                <a:lnTo>
                  <a:pt x="0" y="0"/>
                </a:lnTo>
                <a:lnTo>
                  <a:pt x="0" y="226"/>
                </a:lnTo>
                <a:close/>
              </a:path>
            </a:pathLst>
          </a:custGeom>
          <a:solidFill>
            <a:srgbClr val="FFFFFF"/>
          </a:solidFill>
          <a:ln w="12700">
            <a:solidFill>
              <a:srgbClr val="FFFF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0" name="Line 8"/>
          <p:cNvSpPr>
            <a:spLocks noChangeShapeType="1"/>
          </p:cNvSpPr>
          <p:nvPr/>
        </p:nvSpPr>
        <p:spPr bwMode="auto">
          <a:xfrm>
            <a:off x="2411512" y="3187700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1" name="Line 9"/>
          <p:cNvSpPr>
            <a:spLocks noChangeShapeType="1"/>
          </p:cNvSpPr>
          <p:nvPr/>
        </p:nvSpPr>
        <p:spPr bwMode="auto">
          <a:xfrm>
            <a:off x="4859784" y="3187700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2" name="Line 10"/>
          <p:cNvSpPr>
            <a:spLocks noChangeShapeType="1"/>
          </p:cNvSpPr>
          <p:nvPr/>
        </p:nvSpPr>
        <p:spPr bwMode="auto">
          <a:xfrm>
            <a:off x="3131592" y="3187699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3" name="Text Box 11"/>
          <p:cNvSpPr txBox="1">
            <a:spLocks noChangeArrowheads="1"/>
          </p:cNvSpPr>
          <p:nvPr/>
        </p:nvSpPr>
        <p:spPr bwMode="auto">
          <a:xfrm rot="16200000">
            <a:off x="-881176" y="4324350"/>
            <a:ext cx="2606675" cy="519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 dirty="0">
                <a:solidFill>
                  <a:srgbClr val="000000"/>
                </a:solidFill>
                <a:latin typeface="Helv" pitchFamily="34" charset="0"/>
              </a:rPr>
              <a:t>New System Layout</a:t>
            </a:r>
          </a:p>
        </p:txBody>
      </p:sp>
      <p:sp>
        <p:nvSpPr>
          <p:cNvPr id="23564" name="Text Box 12"/>
          <p:cNvSpPr txBox="1">
            <a:spLocks noChangeArrowheads="1"/>
          </p:cNvSpPr>
          <p:nvPr/>
        </p:nvSpPr>
        <p:spPr bwMode="auto">
          <a:xfrm rot="16200000">
            <a:off x="4321382" y="491301"/>
            <a:ext cx="1795363" cy="76313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code + r/o data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r/o based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packed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code + r/o data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allocated shared</a:t>
            </a:r>
          </a:p>
          <a:p>
            <a:pPr>
              <a:lnSpc>
                <a:spcPct val="90000"/>
              </a:lnSpc>
            </a:pPr>
            <a:endParaRPr lang="en-US" altLang="es-EC" sz="1900" dirty="0" smtClean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 smtClean="0">
                <a:solidFill>
                  <a:srgbClr val="000000"/>
                </a:solidFill>
                <a:latin typeface="Helv" pitchFamily="34" charset="0"/>
              </a:rPr>
              <a:t>(grows </a:t>
            </a: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down)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r/w based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more allocated 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shared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(grows down)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more allocated 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private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(grows up)</a:t>
            </a:r>
          </a:p>
          <a:p>
            <a:pPr>
              <a:lnSpc>
                <a:spcPct val="90000"/>
              </a:lnSpc>
            </a:pP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Reserved for</a:t>
            </a:r>
          </a:p>
          <a:p>
            <a:pPr>
              <a:lnSpc>
                <a:spcPct val="90000"/>
              </a:lnSpc>
            </a:pPr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 private</a:t>
            </a:r>
          </a:p>
        </p:txBody>
      </p:sp>
      <p:sp>
        <p:nvSpPr>
          <p:cNvPr id="23565" name="Line 13"/>
          <p:cNvSpPr>
            <a:spLocks noChangeShapeType="1"/>
          </p:cNvSpPr>
          <p:nvPr/>
        </p:nvSpPr>
        <p:spPr bwMode="auto">
          <a:xfrm>
            <a:off x="5723880" y="3147217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6" name="Line 14"/>
          <p:cNvSpPr>
            <a:spLocks noChangeShapeType="1"/>
          </p:cNvSpPr>
          <p:nvPr/>
        </p:nvSpPr>
        <p:spPr bwMode="auto">
          <a:xfrm>
            <a:off x="6584950" y="3147216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7" name="Line 15"/>
          <p:cNvSpPr>
            <a:spLocks noChangeShapeType="1"/>
          </p:cNvSpPr>
          <p:nvPr/>
        </p:nvSpPr>
        <p:spPr bwMode="auto">
          <a:xfrm>
            <a:off x="8316168" y="3147218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8" name="Text Box 16"/>
          <p:cNvSpPr txBox="1">
            <a:spLocks noChangeArrowheads="1"/>
          </p:cNvSpPr>
          <p:nvPr/>
        </p:nvSpPr>
        <p:spPr bwMode="auto">
          <a:xfrm rot="16200000">
            <a:off x="4710737" y="-1794503"/>
            <a:ext cx="1348126" cy="818685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0x20000000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 smtClean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 smtClean="0">
                <a:solidFill>
                  <a:srgbClr val="000000"/>
                </a:solidFill>
                <a:latin typeface="Helv" pitchFamily="34" charset="0"/>
              </a:rPr>
              <a:t>0x1c000000</a:t>
            </a: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 smtClean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 smtClean="0">
                <a:solidFill>
                  <a:srgbClr val="000000"/>
                </a:solidFill>
                <a:latin typeface="Helv" pitchFamily="34" charset="0"/>
              </a:rPr>
              <a:t>0x1a000000</a:t>
            </a: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 smtClean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 smtClean="0">
                <a:solidFill>
                  <a:srgbClr val="000000"/>
                </a:solidFill>
                <a:latin typeface="Helv" pitchFamily="34" charset="0"/>
              </a:rPr>
              <a:t>0x18000000</a:t>
            </a: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 smtClean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 smtClean="0">
                <a:solidFill>
                  <a:srgbClr val="000000"/>
                </a:solidFill>
                <a:latin typeface="Helv" pitchFamily="34" charset="0"/>
              </a:rPr>
              <a:t>0x14000000</a:t>
            </a: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 smtClean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 smtClean="0">
                <a:solidFill>
                  <a:srgbClr val="000000"/>
                </a:solidFill>
                <a:latin typeface="Helv" pitchFamily="34" charset="0"/>
              </a:rPr>
              <a:t>0x13000000</a:t>
            </a:r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0x40000000</a:t>
            </a: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1900" dirty="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900" dirty="0">
                <a:solidFill>
                  <a:srgbClr val="000000"/>
                </a:solidFill>
                <a:latin typeface="Helv" pitchFamily="34" charset="0"/>
              </a:rPr>
              <a:t>0x0</a:t>
            </a:r>
          </a:p>
        </p:txBody>
      </p:sp>
      <p:sp>
        <p:nvSpPr>
          <p:cNvPr id="23569" name="Line 17"/>
          <p:cNvSpPr>
            <a:spLocks noChangeShapeType="1"/>
          </p:cNvSpPr>
          <p:nvPr/>
        </p:nvSpPr>
        <p:spPr bwMode="auto">
          <a:xfrm flipV="1">
            <a:off x="757238" y="542925"/>
            <a:ext cx="0" cy="60991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0" name="Line 18"/>
          <p:cNvSpPr>
            <a:spLocks noChangeShapeType="1"/>
          </p:cNvSpPr>
          <p:nvPr/>
        </p:nvSpPr>
        <p:spPr bwMode="auto">
          <a:xfrm>
            <a:off x="3707656" y="3187700"/>
            <a:ext cx="0" cy="2149475"/>
          </a:xfrm>
          <a:prstGeom prst="line">
            <a:avLst/>
          </a:prstGeom>
          <a:noFill/>
          <a:ln w="127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3"/>
          <p:cNvSpPr txBox="1">
            <a:spLocks noChangeArrowheads="1"/>
          </p:cNvSpPr>
          <p:nvPr/>
        </p:nvSpPr>
        <p:spPr bwMode="auto">
          <a:xfrm>
            <a:off x="152400" y="1784350"/>
            <a:ext cx="9663113" cy="1403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90000"/>
              </a:lnSpc>
              <a:spcAft>
                <a:spcPct val="15000"/>
              </a:spcAft>
            </a:pPr>
            <a:r>
              <a:rPr lang="en-US" altLang="es-EC" sz="4800" b="1">
                <a:solidFill>
                  <a:srgbClr val="000000"/>
                </a:solidFill>
                <a:latin typeface="Times New" charset="0"/>
              </a:rPr>
              <a:t>Dedicated DOS/Windows Session</a:t>
            </a:r>
          </a:p>
          <a:p>
            <a:pPr algn="ctr">
              <a:lnSpc>
                <a:spcPct val="90000"/>
              </a:lnSpc>
              <a:spcAft>
                <a:spcPct val="15000"/>
              </a:spcAft>
            </a:pPr>
            <a:r>
              <a:rPr lang="en-US" altLang="es-EC" sz="4800" b="1">
                <a:solidFill>
                  <a:srgbClr val="000000"/>
                </a:solidFill>
                <a:latin typeface="Times New" charset="0"/>
              </a:rPr>
              <a:t> (Trapdoor)</a:t>
            </a:r>
          </a:p>
        </p:txBody>
      </p:sp>
      <p:sp>
        <p:nvSpPr>
          <p:cNvPr id="13315" name="Rectangle 4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3316" name="Rectangle 5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3317" name="Freeform 6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8" name="Freeform 7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9" name="Freeform 8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0" name="Freeform 9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1" name="Freeform 10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2" name="Freeform 11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3" name="Freeform 12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4" name="Freeform 13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5" name="Freeform 14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6" name="Freeform 15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7" name="Freeform 16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8" name="Freeform 17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9" name="Rectangle 1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3330" name="Rectangle 1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3331" name="Freeform 2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2" name="Freeform 2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3" name="Freeform 2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4" name="Freeform 2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5" name="Freeform 2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6" name="Freeform 2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7" name="Freeform 2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8" name="Freeform 2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9" name="Freeform 2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0" name="Freeform 2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1" name="Freeform 3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2" name="Freeform 3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3" name="Text Box 32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265048352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3"/>
          <p:cNvSpPr>
            <a:spLocks noChangeArrowheads="1"/>
          </p:cNvSpPr>
          <p:nvPr/>
        </p:nvSpPr>
        <p:spPr bwMode="auto">
          <a:xfrm>
            <a:off x="0" y="0"/>
            <a:ext cx="10007600" cy="353695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4339" name="Rectangle 4"/>
          <p:cNvSpPr>
            <a:spLocks noChangeArrowheads="1"/>
          </p:cNvSpPr>
          <p:nvPr/>
        </p:nvSpPr>
        <p:spPr bwMode="auto">
          <a:xfrm>
            <a:off x="0" y="3416300"/>
            <a:ext cx="10007600" cy="4322763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4340" name="Text Box 5"/>
          <p:cNvSpPr txBox="1">
            <a:spLocks noChangeArrowheads="1"/>
          </p:cNvSpPr>
          <p:nvPr/>
        </p:nvSpPr>
        <p:spPr bwMode="auto">
          <a:xfrm>
            <a:off x="344488" y="2179638"/>
            <a:ext cx="7132637" cy="24209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900">
                <a:solidFill>
                  <a:srgbClr val="000000"/>
                </a:solidFill>
                <a:latin typeface="Helvetica" pitchFamily="34" charset="0"/>
              </a:rPr>
              <a:t>Trapdoor provides an enhanced way of performing the dual boot function to run DOS and Windows programs.</a:t>
            </a:r>
          </a:p>
          <a:p>
            <a:pPr>
              <a:spcAft>
                <a:spcPct val="15000"/>
              </a:spcAft>
            </a:pPr>
            <a:endParaRPr lang="en-US" altLang="es-EC" sz="2900">
              <a:solidFill>
                <a:srgbClr val="000000"/>
              </a:solidFill>
              <a:latin typeface="Helvetica" pitchFamily="34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900">
                <a:solidFill>
                  <a:srgbClr val="000000"/>
                </a:solidFill>
                <a:latin typeface="Helvetica" pitchFamily="34" charset="0"/>
              </a:rPr>
              <a:t>However, Trapdoor is not Dual Boot</a:t>
            </a:r>
          </a:p>
        </p:txBody>
      </p:sp>
      <p:sp>
        <p:nvSpPr>
          <p:cNvPr id="14341" name="Text Box 6"/>
          <p:cNvSpPr txBox="1">
            <a:spLocks noChangeArrowheads="1"/>
          </p:cNvSpPr>
          <p:nvPr/>
        </p:nvSpPr>
        <p:spPr bwMode="auto">
          <a:xfrm>
            <a:off x="519113" y="68263"/>
            <a:ext cx="7148512" cy="154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4000" b="1">
                <a:solidFill>
                  <a:srgbClr val="000000"/>
                </a:solidFill>
                <a:latin typeface="Times New" charset="0"/>
              </a:rPr>
              <a:t>What is Trapdoor?</a:t>
            </a:r>
          </a:p>
        </p:txBody>
      </p:sp>
      <p:sp>
        <p:nvSpPr>
          <p:cNvPr id="14342" name="Line 7"/>
          <p:cNvSpPr>
            <a:spLocks noChangeShapeType="1"/>
          </p:cNvSpPr>
          <p:nvPr/>
        </p:nvSpPr>
        <p:spPr bwMode="auto">
          <a:xfrm flipH="1">
            <a:off x="4214813" y="5451475"/>
            <a:ext cx="127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Line 8"/>
          <p:cNvSpPr>
            <a:spLocks noChangeShapeType="1"/>
          </p:cNvSpPr>
          <p:nvPr/>
        </p:nvSpPr>
        <p:spPr bwMode="auto">
          <a:xfrm>
            <a:off x="344488" y="1787525"/>
            <a:ext cx="92852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Rectangle 9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4345" name="Rectangle 10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4346" name="Freeform 11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2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3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4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Freeform 15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1" name="Freeform 16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7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Freeform 18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Freeform 19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Freeform 20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6" name="Freeform 21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7" name="Freeform 22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8" name="Rectangle 23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4359" name="Rectangle 24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4360" name="Freeform 25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1" name="Freeform 26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2" name="Freeform 27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3" name="Freeform 28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4" name="Freeform 29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5" name="Freeform 30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6" name="Freeform 31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7" name="Freeform 32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8" name="Freeform 33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9" name="Freeform 34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Freeform 35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Freeform 36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2" name="Text Box 37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9939423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5363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5364" name="Text Box 5"/>
          <p:cNvSpPr txBox="1">
            <a:spLocks noChangeArrowheads="1"/>
          </p:cNvSpPr>
          <p:nvPr/>
        </p:nvSpPr>
        <p:spPr bwMode="auto">
          <a:xfrm>
            <a:off x="998538" y="1912938"/>
            <a:ext cx="4076700" cy="5111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Applications run in native DOS/Windows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OS/2 is completely  shut down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The master boot record is replaced in order to switch operating systems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Power on messages appear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Slow</a:t>
            </a:r>
          </a:p>
        </p:txBody>
      </p:sp>
      <p:sp>
        <p:nvSpPr>
          <p:cNvPr id="15365" name="Text Box 6"/>
          <p:cNvSpPr txBox="1">
            <a:spLocks noChangeArrowheads="1"/>
          </p:cNvSpPr>
          <p:nvPr/>
        </p:nvSpPr>
        <p:spPr bwMode="auto">
          <a:xfrm>
            <a:off x="5278438" y="1912938"/>
            <a:ext cx="4071937" cy="4670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Applications run in native DOS/Windows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OS/2 is hibernated to disk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Master boot record is unchanged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Switching of operating systems appears seamless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Fast</a:t>
            </a:r>
          </a:p>
        </p:txBody>
      </p:sp>
      <p:sp>
        <p:nvSpPr>
          <p:cNvPr id="15366" name="Text Box 7"/>
          <p:cNvSpPr txBox="1">
            <a:spLocks noChangeArrowheads="1"/>
          </p:cNvSpPr>
          <p:nvPr/>
        </p:nvSpPr>
        <p:spPr bwMode="auto">
          <a:xfrm>
            <a:off x="1085850" y="919163"/>
            <a:ext cx="8488363" cy="650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               Dual Boot vs Trapdoor</a:t>
            </a:r>
          </a:p>
        </p:txBody>
      </p:sp>
      <p:sp>
        <p:nvSpPr>
          <p:cNvPr id="15367" name="Line 8"/>
          <p:cNvSpPr>
            <a:spLocks noChangeShapeType="1"/>
          </p:cNvSpPr>
          <p:nvPr/>
        </p:nvSpPr>
        <p:spPr bwMode="auto">
          <a:xfrm flipH="1">
            <a:off x="4214813" y="5451475"/>
            <a:ext cx="127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Line 9"/>
          <p:cNvSpPr>
            <a:spLocks noChangeShapeType="1"/>
          </p:cNvSpPr>
          <p:nvPr/>
        </p:nvSpPr>
        <p:spPr bwMode="auto">
          <a:xfrm>
            <a:off x="331788" y="1617663"/>
            <a:ext cx="9296400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Line 10"/>
          <p:cNvSpPr>
            <a:spLocks noChangeShapeType="1"/>
          </p:cNvSpPr>
          <p:nvPr/>
        </p:nvSpPr>
        <p:spPr bwMode="auto">
          <a:xfrm>
            <a:off x="5075238" y="1787525"/>
            <a:ext cx="0" cy="5776913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362420398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6387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6388" name="Text Box 5"/>
          <p:cNvSpPr txBox="1">
            <a:spLocks noChangeArrowheads="1"/>
          </p:cNvSpPr>
          <p:nvPr/>
        </p:nvSpPr>
        <p:spPr bwMode="auto">
          <a:xfrm>
            <a:off x="1085850" y="919163"/>
            <a:ext cx="8488363" cy="650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1.1 Requirements</a:t>
            </a:r>
          </a:p>
        </p:txBody>
      </p:sp>
      <p:sp>
        <p:nvSpPr>
          <p:cNvPr id="16389" name="Line 6"/>
          <p:cNvSpPr>
            <a:spLocks noChangeShapeType="1"/>
          </p:cNvSpPr>
          <p:nvPr/>
        </p:nvSpPr>
        <p:spPr bwMode="auto">
          <a:xfrm flipH="1">
            <a:off x="4214813" y="5451475"/>
            <a:ext cx="127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0" name="Line 7"/>
          <p:cNvSpPr>
            <a:spLocks noChangeShapeType="1"/>
          </p:cNvSpPr>
          <p:nvPr/>
        </p:nvSpPr>
        <p:spPr bwMode="auto">
          <a:xfrm>
            <a:off x="692150" y="1612900"/>
            <a:ext cx="8937625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1" name="Rectangle 8"/>
          <p:cNvSpPr>
            <a:spLocks noChangeArrowheads="1"/>
          </p:cNvSpPr>
          <p:nvPr/>
        </p:nvSpPr>
        <p:spPr bwMode="auto">
          <a:xfrm>
            <a:off x="344488" y="2838450"/>
            <a:ext cx="9374187" cy="44418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6392" name="Rectangle 9"/>
          <p:cNvSpPr>
            <a:spLocks noChangeArrowheads="1"/>
          </p:cNvSpPr>
          <p:nvPr/>
        </p:nvSpPr>
        <p:spPr bwMode="auto">
          <a:xfrm>
            <a:off x="349250" y="6080125"/>
            <a:ext cx="9364663" cy="1220788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6393" name="Freeform 10"/>
          <p:cNvSpPr>
            <a:spLocks noChangeArrowheads="1"/>
          </p:cNvSpPr>
          <p:nvPr/>
        </p:nvSpPr>
        <p:spPr bwMode="auto">
          <a:xfrm>
            <a:off x="4254500" y="6259513"/>
            <a:ext cx="1116013" cy="309562"/>
          </a:xfrm>
          <a:custGeom>
            <a:avLst/>
            <a:gdLst>
              <a:gd name="T0" fmla="*/ 1116013 w 703"/>
              <a:gd name="T1" fmla="*/ 28575 h 195"/>
              <a:gd name="T2" fmla="*/ 1116013 w 703"/>
              <a:gd name="T3" fmla="*/ 309562 h 195"/>
              <a:gd name="T4" fmla="*/ 0 w 703"/>
              <a:gd name="T5" fmla="*/ 279400 h 195"/>
              <a:gd name="T6" fmla="*/ 268288 w 703"/>
              <a:gd name="T7" fmla="*/ 0 h 195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195">
                <a:moveTo>
                  <a:pt x="703" y="18"/>
                </a:moveTo>
                <a:lnTo>
                  <a:pt x="703" y="195"/>
                </a:lnTo>
                <a:lnTo>
                  <a:pt x="0" y="176"/>
                </a:lnTo>
                <a:lnTo>
                  <a:pt x="169" y="0"/>
                </a:lnTo>
                <a:lnTo>
                  <a:pt x="703" y="1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4" name="Freeform 11"/>
          <p:cNvSpPr>
            <a:spLocks noChangeArrowheads="1"/>
          </p:cNvSpPr>
          <p:nvPr/>
        </p:nvSpPr>
        <p:spPr bwMode="auto">
          <a:xfrm>
            <a:off x="5268913" y="5575300"/>
            <a:ext cx="346075" cy="601663"/>
          </a:xfrm>
          <a:custGeom>
            <a:avLst/>
            <a:gdLst>
              <a:gd name="T0" fmla="*/ 0 w 218"/>
              <a:gd name="T1" fmla="*/ 601663 h 379"/>
              <a:gd name="T2" fmla="*/ 180975 w 218"/>
              <a:gd name="T3" fmla="*/ 344488 h 379"/>
              <a:gd name="T4" fmla="*/ 346075 w 218"/>
              <a:gd name="T5" fmla="*/ 0 h 379"/>
              <a:gd name="T6" fmla="*/ 179388 w 218"/>
              <a:gd name="T7" fmla="*/ 155575 h 379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379">
                <a:moveTo>
                  <a:pt x="0" y="379"/>
                </a:moveTo>
                <a:lnTo>
                  <a:pt x="114" y="217"/>
                </a:lnTo>
                <a:lnTo>
                  <a:pt x="218" y="0"/>
                </a:lnTo>
                <a:lnTo>
                  <a:pt x="113" y="98"/>
                </a:lnTo>
                <a:lnTo>
                  <a:pt x="0" y="379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5" name="Freeform 12"/>
          <p:cNvSpPr>
            <a:spLocks noChangeArrowheads="1"/>
          </p:cNvSpPr>
          <p:nvPr/>
        </p:nvSpPr>
        <p:spPr bwMode="auto">
          <a:xfrm>
            <a:off x="4618038" y="5446713"/>
            <a:ext cx="996950" cy="279400"/>
          </a:xfrm>
          <a:custGeom>
            <a:avLst/>
            <a:gdLst>
              <a:gd name="T0" fmla="*/ 841375 w 628"/>
              <a:gd name="T1" fmla="*/ 279400 h 176"/>
              <a:gd name="T2" fmla="*/ 996950 w 628"/>
              <a:gd name="T3" fmla="*/ 128588 h 176"/>
              <a:gd name="T4" fmla="*/ 315913 w 628"/>
              <a:gd name="T5" fmla="*/ 0 h 176"/>
              <a:gd name="T6" fmla="*/ 0 w 628"/>
              <a:gd name="T7" fmla="*/ 128588 h 17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176">
                <a:moveTo>
                  <a:pt x="530" y="176"/>
                </a:moveTo>
                <a:lnTo>
                  <a:pt x="628" y="81"/>
                </a:lnTo>
                <a:lnTo>
                  <a:pt x="199" y="0"/>
                </a:lnTo>
                <a:lnTo>
                  <a:pt x="0" y="81"/>
                </a:lnTo>
                <a:lnTo>
                  <a:pt x="530" y="176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6" name="Freeform 13"/>
          <p:cNvSpPr>
            <a:spLocks noChangeArrowheads="1"/>
          </p:cNvSpPr>
          <p:nvPr/>
        </p:nvSpPr>
        <p:spPr bwMode="auto">
          <a:xfrm>
            <a:off x="4422775" y="5575300"/>
            <a:ext cx="1039813" cy="600075"/>
          </a:xfrm>
          <a:custGeom>
            <a:avLst/>
            <a:gdLst>
              <a:gd name="T0" fmla="*/ 0 w 655"/>
              <a:gd name="T1" fmla="*/ 454025 h 378"/>
              <a:gd name="T2" fmla="*/ 841375 w 655"/>
              <a:gd name="T3" fmla="*/ 600075 h 378"/>
              <a:gd name="T4" fmla="*/ 1039813 w 655"/>
              <a:gd name="T5" fmla="*/ 147638 h 378"/>
              <a:gd name="T6" fmla="*/ 195263 w 655"/>
              <a:gd name="T7" fmla="*/ 0 h 37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378">
                <a:moveTo>
                  <a:pt x="0" y="286"/>
                </a:moveTo>
                <a:lnTo>
                  <a:pt x="530" y="378"/>
                </a:lnTo>
                <a:lnTo>
                  <a:pt x="655" y="93"/>
                </a:lnTo>
                <a:lnTo>
                  <a:pt x="123" y="0"/>
                </a:lnTo>
                <a:lnTo>
                  <a:pt x="0" y="286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7" name="Freeform 14"/>
          <p:cNvSpPr>
            <a:spLocks noChangeArrowheads="1"/>
          </p:cNvSpPr>
          <p:nvPr/>
        </p:nvSpPr>
        <p:spPr bwMode="auto">
          <a:xfrm>
            <a:off x="1443038" y="6538913"/>
            <a:ext cx="1917700" cy="752475"/>
          </a:xfrm>
          <a:custGeom>
            <a:avLst/>
            <a:gdLst>
              <a:gd name="T0" fmla="*/ 0 w 1208"/>
              <a:gd name="T1" fmla="*/ 369888 h 474"/>
              <a:gd name="T2" fmla="*/ 1116013 w 1208"/>
              <a:gd name="T3" fmla="*/ 752475 h 474"/>
              <a:gd name="T4" fmla="*/ 1917700 w 1208"/>
              <a:gd name="T5" fmla="*/ 311150 h 474"/>
              <a:gd name="T6" fmla="*/ 712788 w 1208"/>
              <a:gd name="T7" fmla="*/ 0 h 4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8" h="474">
                <a:moveTo>
                  <a:pt x="0" y="233"/>
                </a:moveTo>
                <a:lnTo>
                  <a:pt x="703" y="474"/>
                </a:lnTo>
                <a:lnTo>
                  <a:pt x="1208" y="196"/>
                </a:lnTo>
                <a:lnTo>
                  <a:pt x="449" y="0"/>
                </a:lnTo>
                <a:lnTo>
                  <a:pt x="0" y="233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8" name="Freeform 15"/>
          <p:cNvSpPr>
            <a:spLocks noChangeArrowheads="1"/>
          </p:cNvSpPr>
          <p:nvPr/>
        </p:nvSpPr>
        <p:spPr bwMode="auto">
          <a:xfrm>
            <a:off x="2439988" y="5995988"/>
            <a:ext cx="927100" cy="873125"/>
          </a:xfrm>
          <a:custGeom>
            <a:avLst/>
            <a:gdLst>
              <a:gd name="T0" fmla="*/ 0 w 584"/>
              <a:gd name="T1" fmla="*/ 873125 h 550"/>
              <a:gd name="T2" fmla="*/ 582613 w 584"/>
              <a:gd name="T3" fmla="*/ 466725 h 550"/>
              <a:gd name="T4" fmla="*/ 927100 w 584"/>
              <a:gd name="T5" fmla="*/ 0 h 550"/>
              <a:gd name="T6" fmla="*/ 479425 w 584"/>
              <a:gd name="T7" fmla="*/ 225425 h 55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4" h="550">
                <a:moveTo>
                  <a:pt x="0" y="550"/>
                </a:moveTo>
                <a:lnTo>
                  <a:pt x="367" y="294"/>
                </a:lnTo>
                <a:lnTo>
                  <a:pt x="584" y="0"/>
                </a:lnTo>
                <a:lnTo>
                  <a:pt x="302" y="142"/>
                </a:lnTo>
                <a:lnTo>
                  <a:pt x="0" y="550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9" name="Freeform 16"/>
          <p:cNvSpPr>
            <a:spLocks noChangeArrowheads="1"/>
          </p:cNvSpPr>
          <p:nvPr/>
        </p:nvSpPr>
        <p:spPr bwMode="auto">
          <a:xfrm>
            <a:off x="1447800" y="5830888"/>
            <a:ext cx="1474788" cy="1039812"/>
          </a:xfrm>
          <a:custGeom>
            <a:avLst/>
            <a:gdLst>
              <a:gd name="T0" fmla="*/ 0 w 929"/>
              <a:gd name="T1" fmla="*/ 636587 h 655"/>
              <a:gd name="T2" fmla="*/ 998538 w 929"/>
              <a:gd name="T3" fmla="*/ 1039812 h 655"/>
              <a:gd name="T4" fmla="*/ 1474788 w 929"/>
              <a:gd name="T5" fmla="*/ 392112 h 655"/>
              <a:gd name="T6" fmla="*/ 428625 w 929"/>
              <a:gd name="T7" fmla="*/ 0 h 655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655">
                <a:moveTo>
                  <a:pt x="0" y="401"/>
                </a:moveTo>
                <a:lnTo>
                  <a:pt x="629" y="655"/>
                </a:lnTo>
                <a:lnTo>
                  <a:pt x="929" y="247"/>
                </a:lnTo>
                <a:lnTo>
                  <a:pt x="270" y="0"/>
                </a:lnTo>
                <a:lnTo>
                  <a:pt x="0" y="401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0" name="Freeform 17"/>
          <p:cNvSpPr>
            <a:spLocks noChangeArrowheads="1"/>
          </p:cNvSpPr>
          <p:nvPr/>
        </p:nvSpPr>
        <p:spPr bwMode="auto">
          <a:xfrm>
            <a:off x="1876425" y="5661025"/>
            <a:ext cx="1492250" cy="561975"/>
          </a:xfrm>
          <a:custGeom>
            <a:avLst/>
            <a:gdLst>
              <a:gd name="T0" fmla="*/ 1046163 w 940"/>
              <a:gd name="T1" fmla="*/ 561975 h 354"/>
              <a:gd name="T2" fmla="*/ 1492250 w 940"/>
              <a:gd name="T3" fmla="*/ 334963 h 354"/>
              <a:gd name="T4" fmla="*/ 547688 w 940"/>
              <a:gd name="T5" fmla="*/ 0 h 354"/>
              <a:gd name="T6" fmla="*/ 0 w 940"/>
              <a:gd name="T7" fmla="*/ 169863 h 35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354">
                <a:moveTo>
                  <a:pt x="659" y="354"/>
                </a:moveTo>
                <a:lnTo>
                  <a:pt x="940" y="211"/>
                </a:lnTo>
                <a:lnTo>
                  <a:pt x="345" y="0"/>
                </a:lnTo>
                <a:lnTo>
                  <a:pt x="0" y="107"/>
                </a:lnTo>
                <a:lnTo>
                  <a:pt x="659" y="354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1" name="Freeform 18"/>
          <p:cNvSpPr>
            <a:spLocks noChangeArrowheads="1"/>
          </p:cNvSpPr>
          <p:nvPr/>
        </p:nvSpPr>
        <p:spPr bwMode="auto">
          <a:xfrm>
            <a:off x="7265988" y="6362700"/>
            <a:ext cx="1492250" cy="606425"/>
          </a:xfrm>
          <a:custGeom>
            <a:avLst/>
            <a:gdLst>
              <a:gd name="T0" fmla="*/ 0 w 940"/>
              <a:gd name="T1" fmla="*/ 147638 h 382"/>
              <a:gd name="T2" fmla="*/ 287338 w 940"/>
              <a:gd name="T3" fmla="*/ 606425 h 382"/>
              <a:gd name="T4" fmla="*/ 1492250 w 940"/>
              <a:gd name="T5" fmla="*/ 412750 h 382"/>
              <a:gd name="T6" fmla="*/ 1046163 w 940"/>
              <a:gd name="T7" fmla="*/ 0 h 38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382">
                <a:moveTo>
                  <a:pt x="0" y="93"/>
                </a:moveTo>
                <a:lnTo>
                  <a:pt x="181" y="382"/>
                </a:lnTo>
                <a:lnTo>
                  <a:pt x="940" y="260"/>
                </a:lnTo>
                <a:lnTo>
                  <a:pt x="659" y="0"/>
                </a:lnTo>
                <a:lnTo>
                  <a:pt x="0" y="93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2" name="Freeform 19"/>
          <p:cNvSpPr>
            <a:spLocks noChangeArrowheads="1"/>
          </p:cNvSpPr>
          <p:nvPr/>
        </p:nvSpPr>
        <p:spPr bwMode="auto">
          <a:xfrm>
            <a:off x="7037388" y="5654675"/>
            <a:ext cx="598487" cy="803275"/>
          </a:xfrm>
          <a:custGeom>
            <a:avLst/>
            <a:gdLst>
              <a:gd name="T0" fmla="*/ 598487 w 377"/>
              <a:gd name="T1" fmla="*/ 803275 h 506"/>
              <a:gd name="T2" fmla="*/ 188912 w 377"/>
              <a:gd name="T3" fmla="*/ 412750 h 506"/>
              <a:gd name="T4" fmla="*/ 0 w 377"/>
              <a:gd name="T5" fmla="*/ 0 h 506"/>
              <a:gd name="T6" fmla="*/ 344487 w 377"/>
              <a:gd name="T7" fmla="*/ 220663 h 50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7" h="506">
                <a:moveTo>
                  <a:pt x="377" y="506"/>
                </a:moveTo>
                <a:lnTo>
                  <a:pt x="119" y="260"/>
                </a:lnTo>
                <a:lnTo>
                  <a:pt x="0" y="0"/>
                </a:lnTo>
                <a:lnTo>
                  <a:pt x="217" y="139"/>
                </a:lnTo>
                <a:lnTo>
                  <a:pt x="377" y="506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3" name="Freeform 20"/>
          <p:cNvSpPr>
            <a:spLocks noChangeArrowheads="1"/>
          </p:cNvSpPr>
          <p:nvPr/>
        </p:nvSpPr>
        <p:spPr bwMode="auto">
          <a:xfrm>
            <a:off x="7369175" y="5656263"/>
            <a:ext cx="1220788" cy="792162"/>
          </a:xfrm>
          <a:custGeom>
            <a:avLst/>
            <a:gdLst>
              <a:gd name="T0" fmla="*/ 1220788 w 769"/>
              <a:gd name="T1" fmla="*/ 561975 h 499"/>
              <a:gd name="T2" fmla="*/ 265113 w 769"/>
              <a:gd name="T3" fmla="*/ 792162 h 499"/>
              <a:gd name="T4" fmla="*/ 0 w 769"/>
              <a:gd name="T5" fmla="*/ 222250 h 499"/>
              <a:gd name="T6" fmla="*/ 998538 w 769"/>
              <a:gd name="T7" fmla="*/ 0 h 499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9" h="499">
                <a:moveTo>
                  <a:pt x="769" y="354"/>
                </a:moveTo>
                <a:lnTo>
                  <a:pt x="167" y="499"/>
                </a:lnTo>
                <a:lnTo>
                  <a:pt x="0" y="140"/>
                </a:lnTo>
                <a:lnTo>
                  <a:pt x="629" y="0"/>
                </a:lnTo>
                <a:lnTo>
                  <a:pt x="769" y="354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4" name="Freeform 21"/>
          <p:cNvSpPr>
            <a:spLocks noChangeArrowheads="1"/>
          </p:cNvSpPr>
          <p:nvPr/>
        </p:nvSpPr>
        <p:spPr bwMode="auto">
          <a:xfrm>
            <a:off x="7037388" y="5472113"/>
            <a:ext cx="1327150" cy="412750"/>
          </a:xfrm>
          <a:custGeom>
            <a:avLst/>
            <a:gdLst>
              <a:gd name="T0" fmla="*/ 336550 w 836"/>
              <a:gd name="T1" fmla="*/ 412750 h 260"/>
              <a:gd name="T2" fmla="*/ 0 w 836"/>
              <a:gd name="T3" fmla="*/ 182563 h 260"/>
              <a:gd name="T4" fmla="*/ 895350 w 836"/>
              <a:gd name="T5" fmla="*/ 0 h 260"/>
              <a:gd name="T6" fmla="*/ 1327150 w 836"/>
              <a:gd name="T7" fmla="*/ 177800 h 260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260">
                <a:moveTo>
                  <a:pt x="212" y="260"/>
                </a:moveTo>
                <a:lnTo>
                  <a:pt x="0" y="115"/>
                </a:lnTo>
                <a:lnTo>
                  <a:pt x="564" y="0"/>
                </a:lnTo>
                <a:lnTo>
                  <a:pt x="836" y="112"/>
                </a:lnTo>
                <a:lnTo>
                  <a:pt x="212" y="260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5" name="Text Box 22"/>
          <p:cNvSpPr txBox="1">
            <a:spLocks noChangeArrowheads="1"/>
          </p:cNvSpPr>
          <p:nvPr/>
        </p:nvSpPr>
        <p:spPr bwMode="auto">
          <a:xfrm>
            <a:off x="693738" y="1749425"/>
            <a:ext cx="7934325" cy="4238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4254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A primary partition formatted with the FAT file system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DOS installed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Windows 3.x installed (Optional)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Free space on drive equal to amount of RAM on the system plus 1MB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The Above on an IDE drive</a:t>
            </a:r>
          </a:p>
        </p:txBody>
      </p:sp>
      <p:sp>
        <p:nvSpPr>
          <p:cNvPr id="16406" name="Text Box 23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125150420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3"/>
          <p:cNvSpPr txBox="1">
            <a:spLocks noChangeArrowheads="1"/>
          </p:cNvSpPr>
          <p:nvPr/>
        </p:nvSpPr>
        <p:spPr bwMode="auto">
          <a:xfrm>
            <a:off x="615950" y="611188"/>
            <a:ext cx="8488363" cy="652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1.2 Installation and Setup</a:t>
            </a:r>
          </a:p>
        </p:txBody>
      </p:sp>
      <p:sp>
        <p:nvSpPr>
          <p:cNvPr id="17411" name="Text Box 4"/>
          <p:cNvSpPr txBox="1">
            <a:spLocks noChangeArrowheads="1"/>
          </p:cNvSpPr>
          <p:nvPr/>
        </p:nvSpPr>
        <p:spPr bwMode="auto">
          <a:xfrm>
            <a:off x="992188" y="1889125"/>
            <a:ext cx="7931150" cy="450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Please see the handout</a:t>
            </a:r>
          </a:p>
        </p:txBody>
      </p:sp>
      <p:sp>
        <p:nvSpPr>
          <p:cNvPr id="17412" name="Line 5"/>
          <p:cNvSpPr>
            <a:spLocks noChangeShapeType="1"/>
          </p:cNvSpPr>
          <p:nvPr/>
        </p:nvSpPr>
        <p:spPr bwMode="auto">
          <a:xfrm flipH="1">
            <a:off x="4214813" y="5451475"/>
            <a:ext cx="127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3" name="Line 6"/>
          <p:cNvSpPr>
            <a:spLocks noChangeShapeType="1"/>
          </p:cNvSpPr>
          <p:nvPr/>
        </p:nvSpPr>
        <p:spPr bwMode="auto">
          <a:xfrm>
            <a:off x="519113" y="1263650"/>
            <a:ext cx="9296400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4" name="Rectangle 7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7415" name="Rectangle 8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7416" name="Freeform 9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7" name="Freeform 10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8" name="Freeform 11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9" name="Freeform 12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0" name="Freeform 13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1" name="Freeform 14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2" name="Freeform 15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3" name="Freeform 16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4" name="Freeform 17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5" name="Freeform 18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6" name="Freeform 19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7" name="Freeform 20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8" name="Rectangle 21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7429" name="Rectangle 22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7430" name="Freeform 23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1" name="Freeform 24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2" name="Freeform 25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3" name="Freeform 26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4" name="Freeform 27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5" name="Freeform 28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6" name="Freeform 29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7" name="Freeform 30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8" name="Freeform 31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9" name="Freeform 32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0" name="Freeform 33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1" name="Freeform 34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2" name="Text Box 35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19853369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3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2.0 Functionality Overview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Trapdoor works by completing 6 steps:</a:t>
            </a:r>
          </a:p>
        </p:txBody>
      </p:sp>
      <p:sp>
        <p:nvSpPr>
          <p:cNvPr id="18435" name="Line 4"/>
          <p:cNvSpPr>
            <a:spLocks noChangeShapeType="1"/>
          </p:cNvSpPr>
          <p:nvPr/>
        </p:nvSpPr>
        <p:spPr bwMode="auto">
          <a:xfrm flipH="1">
            <a:off x="4214813" y="5451475"/>
            <a:ext cx="127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6" name="Line 5"/>
          <p:cNvSpPr>
            <a:spLocks noChangeShapeType="1"/>
          </p:cNvSpPr>
          <p:nvPr/>
        </p:nvSpPr>
        <p:spPr bwMode="auto">
          <a:xfrm>
            <a:off x="508000" y="1612900"/>
            <a:ext cx="8947150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7" name="Rectangle 6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8438" name="Rectangle 7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8439" name="Freeform 8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0" name="Freeform 9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1" name="Freeform 10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2" name="Freeform 11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3" name="Freeform 12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4" name="Freeform 13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5" name="Freeform 14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6" name="Freeform 15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7" name="Freeform 16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8" name="Freeform 17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9" name="Freeform 18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0" name="Freeform 19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1" name="Rectangle 20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8452" name="Rectangle 21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8453" name="Freeform 22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4" name="Freeform 23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5" name="Freeform 24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6" name="Freeform 25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7" name="Freeform 26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8" name="Freeform 27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9" name="Freeform 28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0" name="Freeform 29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1" name="Freeform 30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2" name="Freeform 31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3" name="Freeform 32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4" name="Freeform 33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5" name="Text Box 34"/>
          <p:cNvSpPr txBox="1">
            <a:spLocks noChangeArrowheads="1"/>
          </p:cNvSpPr>
          <p:nvPr/>
        </p:nvSpPr>
        <p:spPr bwMode="auto">
          <a:xfrm>
            <a:off x="723900" y="1963738"/>
            <a:ext cx="8915400" cy="2644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 marL="4254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" pitchFamily="34" charset="0"/>
              </a:rPr>
              <a:t>Create and setup system files required by Trapdoor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" pitchFamily="34" charset="0"/>
              </a:rPr>
              <a:t>Save the OS/2 memory image to disk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" pitchFamily="34" charset="0"/>
              </a:rPr>
              <a:t>Transfer control from OS/2 to DOS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" pitchFamily="34" charset="0"/>
              </a:rPr>
              <a:t>Load and execute the application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" pitchFamily="34" charset="0"/>
              </a:rPr>
              <a:t>Restore the OS/2 memory image from disk</a:t>
            </a:r>
          </a:p>
          <a:p>
            <a:pPr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" pitchFamily="34" charset="0"/>
              </a:rPr>
              <a:t>Clean up</a:t>
            </a:r>
          </a:p>
        </p:txBody>
      </p:sp>
      <p:sp>
        <p:nvSpPr>
          <p:cNvPr id="18466" name="Text Box 35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161443943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9459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9460" name="Text Box 5"/>
          <p:cNvSpPr txBox="1">
            <a:spLocks noChangeArrowheads="1"/>
          </p:cNvSpPr>
          <p:nvPr/>
        </p:nvSpPr>
        <p:spPr bwMode="auto">
          <a:xfrm>
            <a:off x="998538" y="1912938"/>
            <a:ext cx="4076700" cy="2782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HYBERNAT.EXE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OS2KRNL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IBMBIO.COM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IBMDOS.COM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HIDE.SYS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SHELL.COM</a:t>
            </a:r>
          </a:p>
        </p:txBody>
      </p:sp>
      <p:sp>
        <p:nvSpPr>
          <p:cNvPr id="19461" name="Text Box 6"/>
          <p:cNvSpPr txBox="1">
            <a:spLocks noChangeArrowheads="1"/>
          </p:cNvSpPr>
          <p:nvPr/>
        </p:nvSpPr>
        <p:spPr bwMode="auto">
          <a:xfrm>
            <a:off x="5278438" y="1912938"/>
            <a:ext cx="4071937" cy="2308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EMM386.EXE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COMMAND.COM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SHARE.EXE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HYBERSET.EXE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OS2LDR</a:t>
            </a:r>
          </a:p>
        </p:txBody>
      </p:sp>
      <p:sp>
        <p:nvSpPr>
          <p:cNvPr id="19462" name="Text Box 7"/>
          <p:cNvSpPr txBox="1">
            <a:spLocks noChangeArrowheads="1"/>
          </p:cNvSpPr>
          <p:nvPr/>
        </p:nvSpPr>
        <p:spPr bwMode="auto">
          <a:xfrm>
            <a:off x="1085850" y="919163"/>
            <a:ext cx="8488363" cy="650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2.1 Modules and Subsystems</a:t>
            </a:r>
          </a:p>
        </p:txBody>
      </p:sp>
      <p:sp>
        <p:nvSpPr>
          <p:cNvPr id="19463" name="Line 8"/>
          <p:cNvSpPr>
            <a:spLocks noChangeShapeType="1"/>
          </p:cNvSpPr>
          <p:nvPr/>
        </p:nvSpPr>
        <p:spPr bwMode="auto">
          <a:xfrm flipH="1">
            <a:off x="4214813" y="5451475"/>
            <a:ext cx="12700" cy="0"/>
          </a:xfrm>
          <a:prstGeom prst="line">
            <a:avLst/>
          </a:prstGeom>
          <a:noFill/>
          <a:ln w="76200">
            <a:solidFill>
              <a:srgbClr val="0000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4" name="Line 9"/>
          <p:cNvSpPr>
            <a:spLocks noChangeShapeType="1"/>
          </p:cNvSpPr>
          <p:nvPr/>
        </p:nvSpPr>
        <p:spPr bwMode="auto">
          <a:xfrm>
            <a:off x="331788" y="1617663"/>
            <a:ext cx="9296400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5" name="Rectangle 10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9466" name="Rectangle 11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9467" name="Freeform 12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8" name="Freeform 13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9" name="Freeform 14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0" name="Freeform 15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1" name="Freeform 16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2" name="Freeform 17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3" name="Freeform 18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4" name="Freeform 19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5" name="Freeform 20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6" name="Freeform 21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7" name="Freeform 22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8" name="Freeform 23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9" name="Rectangle 24"/>
          <p:cNvSpPr>
            <a:spLocks noChangeArrowheads="1"/>
          </p:cNvSpPr>
          <p:nvPr/>
        </p:nvSpPr>
        <p:spPr bwMode="auto">
          <a:xfrm>
            <a:off x="344488" y="387350"/>
            <a:ext cx="9374187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9480" name="Rectangle 25"/>
          <p:cNvSpPr>
            <a:spLocks noChangeArrowheads="1"/>
          </p:cNvSpPr>
          <p:nvPr/>
        </p:nvSpPr>
        <p:spPr bwMode="auto">
          <a:xfrm>
            <a:off x="349250" y="5410200"/>
            <a:ext cx="9364663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19481" name="Freeform 26"/>
          <p:cNvSpPr>
            <a:spLocks noChangeArrowheads="1"/>
          </p:cNvSpPr>
          <p:nvPr/>
        </p:nvSpPr>
        <p:spPr bwMode="auto">
          <a:xfrm>
            <a:off x="4254500" y="5689600"/>
            <a:ext cx="1116013" cy="481013"/>
          </a:xfrm>
          <a:custGeom>
            <a:avLst/>
            <a:gdLst>
              <a:gd name="T0" fmla="*/ 1116013 w 703"/>
              <a:gd name="T1" fmla="*/ 44450 h 303"/>
              <a:gd name="T2" fmla="*/ 1116013 w 703"/>
              <a:gd name="T3" fmla="*/ 481013 h 303"/>
              <a:gd name="T4" fmla="*/ 0 w 703"/>
              <a:gd name="T5" fmla="*/ 433388 h 303"/>
              <a:gd name="T6" fmla="*/ 268288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69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2" name="Freeform 27"/>
          <p:cNvSpPr>
            <a:spLocks noChangeArrowheads="1"/>
          </p:cNvSpPr>
          <p:nvPr/>
        </p:nvSpPr>
        <p:spPr bwMode="auto">
          <a:xfrm>
            <a:off x="5268913" y="4630738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0975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4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3" name="Freeform 28"/>
          <p:cNvSpPr>
            <a:spLocks noChangeArrowheads="1"/>
          </p:cNvSpPr>
          <p:nvPr/>
        </p:nvSpPr>
        <p:spPr bwMode="auto">
          <a:xfrm>
            <a:off x="4618038" y="4430713"/>
            <a:ext cx="996950" cy="430212"/>
          </a:xfrm>
          <a:custGeom>
            <a:avLst/>
            <a:gdLst>
              <a:gd name="T0" fmla="*/ 841375 w 628"/>
              <a:gd name="T1" fmla="*/ 430212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7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0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0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4" name="Freeform 29"/>
          <p:cNvSpPr>
            <a:spLocks noChangeArrowheads="1"/>
          </p:cNvSpPr>
          <p:nvPr/>
        </p:nvSpPr>
        <p:spPr bwMode="auto">
          <a:xfrm>
            <a:off x="4422775" y="4629150"/>
            <a:ext cx="1039813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3 w 655"/>
              <a:gd name="T5" fmla="*/ 228600 h 586"/>
              <a:gd name="T6" fmla="*/ 195263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5" name="Freeform 30"/>
          <p:cNvSpPr>
            <a:spLocks noChangeArrowheads="1"/>
          </p:cNvSpPr>
          <p:nvPr/>
        </p:nvSpPr>
        <p:spPr bwMode="auto">
          <a:xfrm>
            <a:off x="1443038" y="6122988"/>
            <a:ext cx="1917700" cy="1168400"/>
          </a:xfrm>
          <a:custGeom>
            <a:avLst/>
            <a:gdLst>
              <a:gd name="T0" fmla="*/ 0 w 1208"/>
              <a:gd name="T1" fmla="*/ 573088 h 736"/>
              <a:gd name="T2" fmla="*/ 1116013 w 1208"/>
              <a:gd name="T3" fmla="*/ 1168400 h 736"/>
              <a:gd name="T4" fmla="*/ 1917700 w 1208"/>
              <a:gd name="T5" fmla="*/ 481013 h 736"/>
              <a:gd name="T6" fmla="*/ 712788 w 1208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8" h="736">
                <a:moveTo>
                  <a:pt x="0" y="361"/>
                </a:moveTo>
                <a:lnTo>
                  <a:pt x="703" y="736"/>
                </a:lnTo>
                <a:lnTo>
                  <a:pt x="1208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6" name="Freeform 31"/>
          <p:cNvSpPr>
            <a:spLocks noChangeArrowheads="1"/>
          </p:cNvSpPr>
          <p:nvPr/>
        </p:nvSpPr>
        <p:spPr bwMode="auto">
          <a:xfrm>
            <a:off x="2439988" y="5280025"/>
            <a:ext cx="927100" cy="1355725"/>
          </a:xfrm>
          <a:custGeom>
            <a:avLst/>
            <a:gdLst>
              <a:gd name="T0" fmla="*/ 0 w 584"/>
              <a:gd name="T1" fmla="*/ 1355725 h 854"/>
              <a:gd name="T2" fmla="*/ 582613 w 584"/>
              <a:gd name="T3" fmla="*/ 723900 h 854"/>
              <a:gd name="T4" fmla="*/ 927100 w 584"/>
              <a:gd name="T5" fmla="*/ 0 h 854"/>
              <a:gd name="T6" fmla="*/ 479425 w 584"/>
              <a:gd name="T7" fmla="*/ 350838 h 85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4" h="854">
                <a:moveTo>
                  <a:pt x="0" y="854"/>
                </a:moveTo>
                <a:lnTo>
                  <a:pt x="367" y="456"/>
                </a:lnTo>
                <a:lnTo>
                  <a:pt x="584" y="0"/>
                </a:lnTo>
                <a:lnTo>
                  <a:pt x="302" y="221"/>
                </a:lnTo>
                <a:lnTo>
                  <a:pt x="0" y="854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7" name="Freeform 32"/>
          <p:cNvSpPr>
            <a:spLocks noChangeArrowheads="1"/>
          </p:cNvSpPr>
          <p:nvPr/>
        </p:nvSpPr>
        <p:spPr bwMode="auto">
          <a:xfrm>
            <a:off x="1447800" y="5022850"/>
            <a:ext cx="1474788" cy="1612900"/>
          </a:xfrm>
          <a:custGeom>
            <a:avLst/>
            <a:gdLst>
              <a:gd name="T0" fmla="*/ 0 w 929"/>
              <a:gd name="T1" fmla="*/ 989013 h 1016"/>
              <a:gd name="T2" fmla="*/ 998538 w 929"/>
              <a:gd name="T3" fmla="*/ 1612900 h 1016"/>
              <a:gd name="T4" fmla="*/ 1474788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8" name="Freeform 33"/>
          <p:cNvSpPr>
            <a:spLocks noChangeArrowheads="1"/>
          </p:cNvSpPr>
          <p:nvPr/>
        </p:nvSpPr>
        <p:spPr bwMode="auto">
          <a:xfrm>
            <a:off x="1876425" y="4762500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9" name="Freeform 34"/>
          <p:cNvSpPr>
            <a:spLocks noChangeArrowheads="1"/>
          </p:cNvSpPr>
          <p:nvPr/>
        </p:nvSpPr>
        <p:spPr bwMode="auto">
          <a:xfrm>
            <a:off x="7265988" y="5848350"/>
            <a:ext cx="1492250" cy="939800"/>
          </a:xfrm>
          <a:custGeom>
            <a:avLst/>
            <a:gdLst>
              <a:gd name="T0" fmla="*/ 0 w 940"/>
              <a:gd name="T1" fmla="*/ 231775 h 592"/>
              <a:gd name="T2" fmla="*/ 287338 w 940"/>
              <a:gd name="T3" fmla="*/ 939800 h 592"/>
              <a:gd name="T4" fmla="*/ 1492250 w 940"/>
              <a:gd name="T5" fmla="*/ 639763 h 592"/>
              <a:gd name="T6" fmla="*/ 1046163 w 940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92">
                <a:moveTo>
                  <a:pt x="0" y="146"/>
                </a:moveTo>
                <a:lnTo>
                  <a:pt x="181" y="592"/>
                </a:lnTo>
                <a:lnTo>
                  <a:pt x="940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0" name="Freeform 35"/>
          <p:cNvSpPr>
            <a:spLocks noChangeArrowheads="1"/>
          </p:cNvSpPr>
          <p:nvPr/>
        </p:nvSpPr>
        <p:spPr bwMode="auto">
          <a:xfrm>
            <a:off x="7037388" y="4751388"/>
            <a:ext cx="598487" cy="1244600"/>
          </a:xfrm>
          <a:custGeom>
            <a:avLst/>
            <a:gdLst>
              <a:gd name="T0" fmla="*/ 598487 w 377"/>
              <a:gd name="T1" fmla="*/ 1244600 h 784"/>
              <a:gd name="T2" fmla="*/ 188912 w 377"/>
              <a:gd name="T3" fmla="*/ 639763 h 784"/>
              <a:gd name="T4" fmla="*/ 0 w 377"/>
              <a:gd name="T5" fmla="*/ 0 h 784"/>
              <a:gd name="T6" fmla="*/ 344487 w 377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7" h="784">
                <a:moveTo>
                  <a:pt x="377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7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1" name="Freeform 36"/>
          <p:cNvSpPr>
            <a:spLocks noChangeArrowheads="1"/>
          </p:cNvSpPr>
          <p:nvPr/>
        </p:nvSpPr>
        <p:spPr bwMode="auto">
          <a:xfrm>
            <a:off x="7369175" y="4756150"/>
            <a:ext cx="1220788" cy="1228725"/>
          </a:xfrm>
          <a:custGeom>
            <a:avLst/>
            <a:gdLst>
              <a:gd name="T0" fmla="*/ 1220788 w 769"/>
              <a:gd name="T1" fmla="*/ 868363 h 774"/>
              <a:gd name="T2" fmla="*/ 265113 w 769"/>
              <a:gd name="T3" fmla="*/ 1228725 h 774"/>
              <a:gd name="T4" fmla="*/ 0 w 769"/>
              <a:gd name="T5" fmla="*/ 344488 h 774"/>
              <a:gd name="T6" fmla="*/ 998538 w 769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9" h="774">
                <a:moveTo>
                  <a:pt x="769" y="547"/>
                </a:moveTo>
                <a:lnTo>
                  <a:pt x="167" y="774"/>
                </a:lnTo>
                <a:lnTo>
                  <a:pt x="0" y="217"/>
                </a:lnTo>
                <a:lnTo>
                  <a:pt x="629" y="0"/>
                </a:lnTo>
                <a:lnTo>
                  <a:pt x="769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2" name="Freeform 37"/>
          <p:cNvSpPr>
            <a:spLocks noChangeArrowheads="1"/>
          </p:cNvSpPr>
          <p:nvPr/>
        </p:nvSpPr>
        <p:spPr bwMode="auto">
          <a:xfrm>
            <a:off x="7037388" y="4470400"/>
            <a:ext cx="1327150" cy="639763"/>
          </a:xfrm>
          <a:custGeom>
            <a:avLst/>
            <a:gdLst>
              <a:gd name="T0" fmla="*/ 336550 w 836"/>
              <a:gd name="T1" fmla="*/ 639763 h 403"/>
              <a:gd name="T2" fmla="*/ 0 w 836"/>
              <a:gd name="T3" fmla="*/ 280988 h 403"/>
              <a:gd name="T4" fmla="*/ 895350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4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3" name="Text Box 38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7210946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328613" y="579438"/>
            <a:ext cx="9617075" cy="7059612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333375" y="5730875"/>
            <a:ext cx="9607550" cy="1943100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Freeform 5"/>
          <p:cNvSpPr>
            <a:spLocks noChangeArrowheads="1"/>
          </p:cNvSpPr>
          <p:nvPr/>
        </p:nvSpPr>
        <p:spPr bwMode="auto">
          <a:xfrm>
            <a:off x="4338638" y="6016625"/>
            <a:ext cx="1146175" cy="493713"/>
          </a:xfrm>
          <a:custGeom>
            <a:avLst/>
            <a:gdLst>
              <a:gd name="T0" fmla="*/ 722 w 722"/>
              <a:gd name="T1" fmla="*/ 29 h 311"/>
              <a:gd name="T2" fmla="*/ 722 w 722"/>
              <a:gd name="T3" fmla="*/ 311 h 311"/>
              <a:gd name="T4" fmla="*/ 0 w 722"/>
              <a:gd name="T5" fmla="*/ 281 h 311"/>
              <a:gd name="T6" fmla="*/ 174 w 722"/>
              <a:gd name="T7" fmla="*/ 0 h 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11">
                <a:moveTo>
                  <a:pt x="722" y="29"/>
                </a:moveTo>
                <a:lnTo>
                  <a:pt x="722" y="311"/>
                </a:lnTo>
                <a:lnTo>
                  <a:pt x="0" y="28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2" name="Freeform 6"/>
          <p:cNvSpPr>
            <a:spLocks noChangeArrowheads="1"/>
          </p:cNvSpPr>
          <p:nvPr/>
        </p:nvSpPr>
        <p:spPr bwMode="auto">
          <a:xfrm>
            <a:off x="5381625" y="4929188"/>
            <a:ext cx="354013" cy="957262"/>
          </a:xfrm>
          <a:custGeom>
            <a:avLst/>
            <a:gdLst>
              <a:gd name="T0" fmla="*/ 0 w 223"/>
              <a:gd name="T1" fmla="*/ 603 h 603"/>
              <a:gd name="T2" fmla="*/ 117 w 223"/>
              <a:gd name="T3" fmla="*/ 345 h 603"/>
              <a:gd name="T4" fmla="*/ 223 w 223"/>
              <a:gd name="T5" fmla="*/ 0 h 603"/>
              <a:gd name="T6" fmla="*/ 115 w 223"/>
              <a:gd name="T7" fmla="*/ 156 h 6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03">
                <a:moveTo>
                  <a:pt x="0" y="603"/>
                </a:moveTo>
                <a:lnTo>
                  <a:pt x="117" y="345"/>
                </a:lnTo>
                <a:lnTo>
                  <a:pt x="223" y="0"/>
                </a:lnTo>
                <a:lnTo>
                  <a:pt x="115" y="15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Freeform 7"/>
          <p:cNvSpPr>
            <a:spLocks noChangeArrowheads="1"/>
          </p:cNvSpPr>
          <p:nvPr/>
        </p:nvSpPr>
        <p:spPr bwMode="auto">
          <a:xfrm>
            <a:off x="4711700" y="4725988"/>
            <a:ext cx="1023938" cy="442912"/>
          </a:xfrm>
          <a:custGeom>
            <a:avLst/>
            <a:gdLst>
              <a:gd name="T0" fmla="*/ 545 w 645"/>
              <a:gd name="T1" fmla="*/ 279 h 279"/>
              <a:gd name="T2" fmla="*/ 645 w 645"/>
              <a:gd name="T3" fmla="*/ 128 h 279"/>
              <a:gd name="T4" fmla="*/ 204 w 645"/>
              <a:gd name="T5" fmla="*/ 0 h 279"/>
              <a:gd name="T6" fmla="*/ 0 w 645"/>
              <a:gd name="T7" fmla="*/ 127 h 2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79">
                <a:moveTo>
                  <a:pt x="545" y="279"/>
                </a:moveTo>
                <a:lnTo>
                  <a:pt x="645" y="128"/>
                </a:lnTo>
                <a:lnTo>
                  <a:pt x="204" y="0"/>
                </a:lnTo>
                <a:lnTo>
                  <a:pt x="0" y="127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Freeform 8"/>
          <p:cNvSpPr>
            <a:spLocks noChangeArrowheads="1"/>
          </p:cNvSpPr>
          <p:nvPr/>
        </p:nvSpPr>
        <p:spPr bwMode="auto">
          <a:xfrm>
            <a:off x="4511675" y="4927600"/>
            <a:ext cx="1066800" cy="955675"/>
          </a:xfrm>
          <a:custGeom>
            <a:avLst/>
            <a:gdLst>
              <a:gd name="T0" fmla="*/ 0 w 672"/>
              <a:gd name="T1" fmla="*/ 456 h 602"/>
              <a:gd name="T2" fmla="*/ 544 w 672"/>
              <a:gd name="T3" fmla="*/ 602 h 602"/>
              <a:gd name="T4" fmla="*/ 672 w 672"/>
              <a:gd name="T5" fmla="*/ 149 h 602"/>
              <a:gd name="T6" fmla="*/ 126 w 672"/>
              <a:gd name="T7" fmla="*/ 0 h 60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2" h="602">
                <a:moveTo>
                  <a:pt x="0" y="456"/>
                </a:moveTo>
                <a:lnTo>
                  <a:pt x="544" y="602"/>
                </a:lnTo>
                <a:lnTo>
                  <a:pt x="672" y="149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Freeform 9"/>
          <p:cNvSpPr>
            <a:spLocks noChangeArrowheads="1"/>
          </p:cNvSpPr>
          <p:nvPr/>
        </p:nvSpPr>
        <p:spPr bwMode="auto">
          <a:xfrm>
            <a:off x="1455738" y="6462713"/>
            <a:ext cx="1968500" cy="1195387"/>
          </a:xfrm>
          <a:custGeom>
            <a:avLst/>
            <a:gdLst>
              <a:gd name="T0" fmla="*/ 0 w 1240"/>
              <a:gd name="T1" fmla="*/ 369 h 753"/>
              <a:gd name="T2" fmla="*/ 720 w 1240"/>
              <a:gd name="T3" fmla="*/ 753 h 753"/>
              <a:gd name="T4" fmla="*/ 1240 w 1240"/>
              <a:gd name="T5" fmla="*/ 310 h 753"/>
              <a:gd name="T6" fmla="*/ 460 w 1240"/>
              <a:gd name="T7" fmla="*/ 0 h 7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53">
                <a:moveTo>
                  <a:pt x="0" y="369"/>
                </a:moveTo>
                <a:lnTo>
                  <a:pt x="720" y="753"/>
                </a:lnTo>
                <a:lnTo>
                  <a:pt x="1240" y="310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2478088" y="5597525"/>
            <a:ext cx="950912" cy="1389063"/>
          </a:xfrm>
          <a:custGeom>
            <a:avLst/>
            <a:gdLst>
              <a:gd name="T0" fmla="*/ 0 w 599"/>
              <a:gd name="T1" fmla="*/ 875 h 875"/>
              <a:gd name="T2" fmla="*/ 377 w 599"/>
              <a:gd name="T3" fmla="*/ 468 h 875"/>
              <a:gd name="T4" fmla="*/ 599 w 599"/>
              <a:gd name="T5" fmla="*/ 0 h 875"/>
              <a:gd name="T6" fmla="*/ 311 w 599"/>
              <a:gd name="T7" fmla="*/ 226 h 8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875">
                <a:moveTo>
                  <a:pt x="0" y="875"/>
                </a:moveTo>
                <a:lnTo>
                  <a:pt x="377" y="468"/>
                </a:lnTo>
                <a:lnTo>
                  <a:pt x="599" y="0"/>
                </a:lnTo>
                <a:lnTo>
                  <a:pt x="311" y="226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7" name="Freeform 11"/>
          <p:cNvSpPr>
            <a:spLocks noChangeArrowheads="1"/>
          </p:cNvSpPr>
          <p:nvPr/>
        </p:nvSpPr>
        <p:spPr bwMode="auto">
          <a:xfrm>
            <a:off x="1460500" y="5334000"/>
            <a:ext cx="1512888" cy="1652588"/>
          </a:xfrm>
          <a:custGeom>
            <a:avLst/>
            <a:gdLst>
              <a:gd name="T0" fmla="*/ 0 w 953"/>
              <a:gd name="T1" fmla="*/ 639 h 1041"/>
              <a:gd name="T2" fmla="*/ 644 w 953"/>
              <a:gd name="T3" fmla="*/ 1041 h 1041"/>
              <a:gd name="T4" fmla="*/ 953 w 953"/>
              <a:gd name="T5" fmla="*/ 394 h 1041"/>
              <a:gd name="T6" fmla="*/ 277 w 953"/>
              <a:gd name="T7" fmla="*/ 0 h 10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41">
                <a:moveTo>
                  <a:pt x="0" y="639"/>
                </a:moveTo>
                <a:lnTo>
                  <a:pt x="644" y="1041"/>
                </a:lnTo>
                <a:lnTo>
                  <a:pt x="953" y="394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8" name="Freeform 12"/>
          <p:cNvSpPr>
            <a:spLocks noChangeArrowheads="1"/>
          </p:cNvSpPr>
          <p:nvPr/>
        </p:nvSpPr>
        <p:spPr bwMode="auto">
          <a:xfrm>
            <a:off x="1900238" y="5067300"/>
            <a:ext cx="1530350" cy="892175"/>
          </a:xfrm>
          <a:custGeom>
            <a:avLst/>
            <a:gdLst>
              <a:gd name="T0" fmla="*/ 676 w 964"/>
              <a:gd name="T1" fmla="*/ 562 h 562"/>
              <a:gd name="T2" fmla="*/ 964 w 964"/>
              <a:gd name="T3" fmla="*/ 334 h 562"/>
              <a:gd name="T4" fmla="*/ 353 w 964"/>
              <a:gd name="T5" fmla="*/ 0 h 562"/>
              <a:gd name="T6" fmla="*/ 0 w 964"/>
              <a:gd name="T7" fmla="*/ 168 h 5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62">
                <a:moveTo>
                  <a:pt x="676" y="562"/>
                </a:moveTo>
                <a:lnTo>
                  <a:pt x="964" y="334"/>
                </a:lnTo>
                <a:lnTo>
                  <a:pt x="353" y="0"/>
                </a:lnTo>
                <a:lnTo>
                  <a:pt x="0" y="16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9" name="Freeform 13"/>
          <p:cNvSpPr>
            <a:spLocks noChangeArrowheads="1"/>
          </p:cNvSpPr>
          <p:nvPr/>
        </p:nvSpPr>
        <p:spPr bwMode="auto">
          <a:xfrm>
            <a:off x="7429500" y="6180138"/>
            <a:ext cx="1530350" cy="963612"/>
          </a:xfrm>
          <a:custGeom>
            <a:avLst/>
            <a:gdLst>
              <a:gd name="T0" fmla="*/ 0 w 964"/>
              <a:gd name="T1" fmla="*/ 149 h 607"/>
              <a:gd name="T2" fmla="*/ 186 w 964"/>
              <a:gd name="T3" fmla="*/ 607 h 607"/>
              <a:gd name="T4" fmla="*/ 964 w 964"/>
              <a:gd name="T5" fmla="*/ 413 h 607"/>
              <a:gd name="T6" fmla="*/ 676 w 964"/>
              <a:gd name="T7" fmla="*/ 0 h 6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07">
                <a:moveTo>
                  <a:pt x="0" y="149"/>
                </a:moveTo>
                <a:lnTo>
                  <a:pt x="186" y="607"/>
                </a:lnTo>
                <a:lnTo>
                  <a:pt x="964" y="413"/>
                </a:lnTo>
                <a:lnTo>
                  <a:pt x="676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0" name="Freeform 14"/>
          <p:cNvSpPr>
            <a:spLocks noChangeArrowheads="1"/>
          </p:cNvSpPr>
          <p:nvPr/>
        </p:nvSpPr>
        <p:spPr bwMode="auto">
          <a:xfrm>
            <a:off x="7194550" y="5054600"/>
            <a:ext cx="614363" cy="1277938"/>
          </a:xfrm>
          <a:custGeom>
            <a:avLst/>
            <a:gdLst>
              <a:gd name="T0" fmla="*/ 387 w 387"/>
              <a:gd name="T1" fmla="*/ 805 h 805"/>
              <a:gd name="T2" fmla="*/ 123 w 387"/>
              <a:gd name="T3" fmla="*/ 414 h 805"/>
              <a:gd name="T4" fmla="*/ 0 w 387"/>
              <a:gd name="T5" fmla="*/ 0 h 805"/>
              <a:gd name="T6" fmla="*/ 224 w 387"/>
              <a:gd name="T7" fmla="*/ 222 h 8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05">
                <a:moveTo>
                  <a:pt x="387" y="805"/>
                </a:moveTo>
                <a:lnTo>
                  <a:pt x="123" y="414"/>
                </a:lnTo>
                <a:lnTo>
                  <a:pt x="0" y="0"/>
                </a:lnTo>
                <a:lnTo>
                  <a:pt x="224" y="222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1" name="Freeform 15"/>
          <p:cNvSpPr>
            <a:spLocks noChangeArrowheads="1"/>
          </p:cNvSpPr>
          <p:nvPr/>
        </p:nvSpPr>
        <p:spPr bwMode="auto">
          <a:xfrm>
            <a:off x="7535863" y="5059363"/>
            <a:ext cx="1250950" cy="1260475"/>
          </a:xfrm>
          <a:custGeom>
            <a:avLst/>
            <a:gdLst>
              <a:gd name="T0" fmla="*/ 788 w 788"/>
              <a:gd name="T1" fmla="*/ 561 h 794"/>
              <a:gd name="T2" fmla="*/ 171 w 788"/>
              <a:gd name="T3" fmla="*/ 794 h 794"/>
              <a:gd name="T4" fmla="*/ 0 w 788"/>
              <a:gd name="T5" fmla="*/ 223 h 794"/>
              <a:gd name="T6" fmla="*/ 645 w 788"/>
              <a:gd name="T7" fmla="*/ 0 h 7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8" h="794">
                <a:moveTo>
                  <a:pt x="788" y="561"/>
                </a:moveTo>
                <a:lnTo>
                  <a:pt x="171" y="794"/>
                </a:lnTo>
                <a:lnTo>
                  <a:pt x="0" y="223"/>
                </a:lnTo>
                <a:lnTo>
                  <a:pt x="645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2" name="Freeform 16"/>
          <p:cNvSpPr>
            <a:spLocks noChangeArrowheads="1"/>
          </p:cNvSpPr>
          <p:nvPr/>
        </p:nvSpPr>
        <p:spPr bwMode="auto">
          <a:xfrm>
            <a:off x="7194550" y="4765675"/>
            <a:ext cx="1362075" cy="657225"/>
          </a:xfrm>
          <a:custGeom>
            <a:avLst/>
            <a:gdLst>
              <a:gd name="T0" fmla="*/ 219 w 858"/>
              <a:gd name="T1" fmla="*/ 414 h 414"/>
              <a:gd name="T2" fmla="*/ 0 w 858"/>
              <a:gd name="T3" fmla="*/ 182 h 414"/>
              <a:gd name="T4" fmla="*/ 579 w 858"/>
              <a:gd name="T5" fmla="*/ 0 h 414"/>
              <a:gd name="T6" fmla="*/ 858 w 858"/>
              <a:gd name="T7" fmla="*/ 177 h 41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14">
                <a:moveTo>
                  <a:pt x="219" y="414"/>
                </a:moveTo>
                <a:lnTo>
                  <a:pt x="0" y="182"/>
                </a:lnTo>
                <a:lnTo>
                  <a:pt x="579" y="0"/>
                </a:lnTo>
                <a:lnTo>
                  <a:pt x="858" y="177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3" name="Text Box 17"/>
          <p:cNvSpPr txBox="1">
            <a:spLocks noChangeArrowheads="1"/>
          </p:cNvSpPr>
          <p:nvPr/>
        </p:nvSpPr>
        <p:spPr bwMode="auto">
          <a:xfrm>
            <a:off x="369888" y="966788"/>
            <a:ext cx="8993187" cy="3417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 marL="442913" indent="-1555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etica" pitchFamily="34" charset="0"/>
              </a:rPr>
              <a:t>RAS enhancements, dump &amp; trace formatter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etica" pitchFamily="34" charset="0"/>
              </a:rPr>
              <a:t>Kernel debug changes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etica" pitchFamily="34" charset="0"/>
              </a:rPr>
              <a:t>File System changes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etica" pitchFamily="34" charset="0"/>
              </a:rPr>
              <a:t>Working sets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etica" pitchFamily="34" charset="0"/>
              </a:rPr>
              <a:t>APARs or Change team defects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etica" pitchFamily="34" charset="0"/>
              </a:rPr>
              <a:t>System Anchor Block</a:t>
            </a:r>
          </a:p>
        </p:txBody>
      </p:sp>
      <p:sp>
        <p:nvSpPr>
          <p:cNvPr id="4114" name="Text Box 18"/>
          <p:cNvSpPr txBox="1">
            <a:spLocks noChangeArrowheads="1"/>
          </p:cNvSpPr>
          <p:nvPr/>
        </p:nvSpPr>
        <p:spPr bwMode="auto">
          <a:xfrm>
            <a:off x="3478213" y="6859588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4115" name="Line 19"/>
          <p:cNvSpPr>
            <a:spLocks noChangeShapeType="1"/>
          </p:cNvSpPr>
          <p:nvPr/>
        </p:nvSpPr>
        <p:spPr bwMode="auto">
          <a:xfrm>
            <a:off x="423863" y="788988"/>
            <a:ext cx="9353550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6" name="Text Box 20"/>
          <p:cNvSpPr txBox="1">
            <a:spLocks noChangeArrowheads="1"/>
          </p:cNvSpPr>
          <p:nvPr/>
        </p:nvSpPr>
        <p:spPr bwMode="auto">
          <a:xfrm>
            <a:off x="1141413" y="217488"/>
            <a:ext cx="6769100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Material not cover by this class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3"/>
          <p:cNvSpPr txBox="1">
            <a:spLocks noChangeArrowheads="1"/>
          </p:cNvSpPr>
          <p:nvPr/>
        </p:nvSpPr>
        <p:spPr bwMode="auto">
          <a:xfrm>
            <a:off x="1044575" y="1963738"/>
            <a:ext cx="7931150" cy="4164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Create and set up the system files (see 2.4)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Allocate the file to store the memory image - SWAPPER2.DAT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Request services from the OS/2 Kernel via a private interface define through DosSysCtl.  Requests include obtaining system information as well as initiating the hibernation of the system.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Clean up after returning from DOS</a:t>
            </a:r>
          </a:p>
        </p:txBody>
      </p:sp>
      <p:sp>
        <p:nvSpPr>
          <p:cNvPr id="20483" name="Text Box 4"/>
          <p:cNvSpPr txBox="1">
            <a:spLocks noChangeArrowheads="1"/>
          </p:cNvSpPr>
          <p:nvPr/>
        </p:nvSpPr>
        <p:spPr bwMode="auto">
          <a:xfrm>
            <a:off x="1085850" y="384175"/>
            <a:ext cx="8488363" cy="1185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HYBERNAT.EXE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Ring 3 application, main entry point for all Dedicated Sessions</a:t>
            </a:r>
          </a:p>
        </p:txBody>
      </p:sp>
      <p:sp>
        <p:nvSpPr>
          <p:cNvPr id="20484" name="Line 5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35965176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1507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1508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5245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Return requested system information to HYBERNAT.EXE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Disable thread scheduling, flush file system cache to disk, notify device drivers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Set restart entry point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Save the physical OS/2 memory image to disk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Set up the system to a post BIOS initialization state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Transfer control to DOS...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...Enable thread scheduling, reinitialize the file system, notify device drivers</a:t>
            </a:r>
          </a:p>
        </p:txBody>
      </p:sp>
      <p:sp>
        <p:nvSpPr>
          <p:cNvPr id="21509" name="Text Box 6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OS2KRNL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The OS/2 Kernel</a:t>
            </a:r>
          </a:p>
        </p:txBody>
      </p:sp>
      <p:sp>
        <p:nvSpPr>
          <p:cNvPr id="21510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3529323252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2531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2532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18303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Save the original IVT, BIOS Data Area, Extended BIOS Data Area to a fixed memory location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Hide the DOS prologue</a:t>
            </a:r>
          </a:p>
        </p:txBody>
      </p:sp>
      <p:sp>
        <p:nvSpPr>
          <p:cNvPr id="22533" name="Text Box 6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IBMBIO.COM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Private version of IBM DOS 7.0</a:t>
            </a:r>
          </a:p>
        </p:txBody>
      </p:sp>
      <p:sp>
        <p:nvSpPr>
          <p:cNvPr id="22534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5" name="Rectangle 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2536" name="Rectangle 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2537" name="Freeform 1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8" name="Freeform 1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39" name="Freeform 1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0" name="Freeform 1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1" name="Freeform 1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2" name="Freeform 1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3" name="Freeform 1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4" name="Freeform 1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5" name="Freeform 1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6" name="Freeform 1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7" name="Freeform 2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8" name="Freeform 2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49" name="Rectangle 22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2550" name="Rectangle 23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2551" name="Freeform 24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2" name="Freeform 25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3" name="Freeform 26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4" name="Freeform 27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5" name="Freeform 28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6" name="Freeform 29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7" name="Freeform 30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8" name="Freeform 31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59" name="Freeform 32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0" name="Freeform 33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1" name="Freeform 34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2" name="Freeform 35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2563" name="Text Box 36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1527937330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3555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3556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882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These binaries are solely shipped as a requirement of IBMBIO.COM</a:t>
            </a:r>
          </a:p>
        </p:txBody>
      </p:sp>
      <p:sp>
        <p:nvSpPr>
          <p:cNvPr id="23557" name="Text Box 6"/>
          <p:cNvSpPr txBox="1">
            <a:spLocks noChangeArrowheads="1"/>
          </p:cNvSpPr>
          <p:nvPr/>
        </p:nvSpPr>
        <p:spPr bwMode="auto">
          <a:xfrm>
            <a:off x="1085850" y="142875"/>
            <a:ext cx="8488363" cy="1427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IBMDOS.COM, COMMAND.COM, SHARE.EXE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The original versions of IBM DOS 7.0</a:t>
            </a:r>
          </a:p>
        </p:txBody>
      </p:sp>
      <p:sp>
        <p:nvSpPr>
          <p:cNvPr id="23558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59" name="Rectangle 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3560" name="Rectangle 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3561" name="Freeform 1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2" name="Freeform 1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3" name="Freeform 1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4" name="Freeform 1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5" name="Freeform 1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6" name="Freeform 1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7" name="Freeform 1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8" name="Freeform 1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69" name="Freeform 1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0" name="Freeform 1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1" name="Freeform 2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2" name="Freeform 2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3" name="Rectangle 22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3574" name="Rectangle 23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3575" name="Freeform 24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6" name="Freeform 25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7" name="Freeform 26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8" name="Freeform 27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79" name="Freeform 28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0" name="Freeform 29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1" name="Freeform 30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2" name="Freeform 31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3" name="Freeform 32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4" name="Freeform 33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5" name="Freeform 34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6" name="Freeform 35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3587" name="Text Box 36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53903979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4579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4580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431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Pick up the IVT, BIOS Data Area, XBDA saved by IBMBIO.COM, and save them in its own data segment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Hook the Timer interrupt to busy up the screen.  No messages from any device drivers will be seen.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Hook Interrupt 19h in order to load OS/2 when the application exits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Restore IVT, BIOS Data Area, XBDA and issue the BIOS Int 19h</a:t>
            </a:r>
          </a:p>
        </p:txBody>
      </p:sp>
      <p:sp>
        <p:nvSpPr>
          <p:cNvPr id="24581" name="Text Box 6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HIDE.SYS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First device driver to be loaded by DOS</a:t>
            </a:r>
          </a:p>
        </p:txBody>
      </p:sp>
      <p:sp>
        <p:nvSpPr>
          <p:cNvPr id="24582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  <p:extLst>
      <p:ext uri="{BB962C8B-B14F-4D97-AF65-F5344CB8AC3E}">
        <p14:creationId xmlns:p14="http://schemas.microsoft.com/office/powerpoint/2010/main" val="283251366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5603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5604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1895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Tell HIDE.SYS to stop manipulating the screen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Load and execute the requested application via HIBER.BAT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Issue Int 19h to transfer control to HIDE.SYS</a:t>
            </a:r>
          </a:p>
        </p:txBody>
      </p:sp>
      <p:sp>
        <p:nvSpPr>
          <p:cNvPr id="25605" name="Text Box 6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SHELL.COM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A simple DOS Shell program</a:t>
            </a:r>
          </a:p>
        </p:txBody>
      </p:sp>
      <p:sp>
        <p:nvSpPr>
          <p:cNvPr id="25606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07" name="Rectangle 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5608" name="Rectangle 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5609" name="Freeform 1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0" name="Freeform 1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1" name="Freeform 1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2" name="Freeform 1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3" name="Freeform 1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4" name="Freeform 1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5" name="Freeform 1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6" name="Freeform 1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7" name="Freeform 1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8" name="Freeform 1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19" name="Freeform 2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0" name="Freeform 2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1" name="Rectangle 22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5622" name="Rectangle 23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5623" name="Freeform 24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4" name="Freeform 25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5" name="Freeform 26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6" name="Freeform 27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7" name="Freeform 28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8" name="Freeform 29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29" name="Freeform 30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30" name="Freeform 31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31" name="Freeform 32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32" name="Freeform 33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33" name="Freeform 34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34" name="Freeform 35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5635" name="Text Box 36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78082159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6627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6628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882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Not to hook interrupt 19h so that HIDE.SYS can get control</a:t>
            </a:r>
          </a:p>
        </p:txBody>
      </p:sp>
      <p:sp>
        <p:nvSpPr>
          <p:cNvPr id="26629" name="Text Box 6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EMM386.EXE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Private version of IBM DOS 7.0</a:t>
            </a:r>
          </a:p>
        </p:txBody>
      </p:sp>
      <p:sp>
        <p:nvSpPr>
          <p:cNvPr id="26630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1" name="Rectangle 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6632" name="Rectangle 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6633" name="Freeform 1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4" name="Freeform 1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5" name="Freeform 1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6" name="Freeform 1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7" name="Freeform 1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8" name="Freeform 1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39" name="Freeform 1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40" name="Freeform 1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41" name="Freeform 1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42" name="Freeform 1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43" name="Freeform 2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44" name="Freeform 2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6645" name="Text Box 22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507937135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7651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7652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1389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Delete DOS.CFG, HIBER.BAT and SWAPPER2.DAT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Restore SYSTEM.INI if Windows was loaded</a:t>
            </a:r>
          </a:p>
        </p:txBody>
      </p:sp>
      <p:sp>
        <p:nvSpPr>
          <p:cNvPr id="27653" name="Text Box 6"/>
          <p:cNvSpPr txBox="1">
            <a:spLocks noChangeArrowheads="1"/>
          </p:cNvSpPr>
          <p:nvPr/>
        </p:nvSpPr>
        <p:spPr bwMode="auto">
          <a:xfrm>
            <a:off x="1085850" y="384175"/>
            <a:ext cx="8488363" cy="1185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HYBERSET.EXE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The clean up program for Trapdoor.  Run from OS/2 config.sys</a:t>
            </a:r>
          </a:p>
        </p:txBody>
      </p:sp>
      <p:sp>
        <p:nvSpPr>
          <p:cNvPr id="27654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55" name="Rectangle 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7656" name="Rectangle 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7657" name="Freeform 1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58" name="Freeform 1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59" name="Freeform 1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0" name="Freeform 1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1" name="Freeform 1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2" name="Freeform 1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3" name="Freeform 1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4" name="Freeform 1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5" name="Freeform 1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6" name="Freeform 1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7" name="Freeform 2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8" name="Freeform 2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69" name="Rectangle 22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7670" name="Rectangle 23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7671" name="Freeform 24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2" name="Freeform 25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3" name="Freeform 26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4" name="Freeform 27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5" name="Freeform 28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6" name="Freeform 29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7" name="Freeform 30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8" name="Freeform 31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79" name="Freeform 32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80" name="Freeform 33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81" name="Freeform 34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82" name="Freeform 35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7683" name="Text Box 36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343650890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3"/>
          <p:cNvSpPr>
            <a:spLocks noChangeArrowheads="1"/>
          </p:cNvSpPr>
          <p:nvPr/>
        </p:nvSpPr>
        <p:spPr bwMode="auto">
          <a:xfrm>
            <a:off x="0" y="0"/>
            <a:ext cx="10007600" cy="18430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FFFF"/>
              </a:gs>
            </a:gsLst>
            <a:lin ang="54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8675" name="Rectangle 4"/>
          <p:cNvSpPr>
            <a:spLocks noChangeArrowheads="1"/>
          </p:cNvSpPr>
          <p:nvPr/>
        </p:nvSpPr>
        <p:spPr bwMode="auto">
          <a:xfrm>
            <a:off x="0" y="1808163"/>
            <a:ext cx="10007600" cy="5930900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8676" name="Text Box 5"/>
          <p:cNvSpPr txBox="1">
            <a:spLocks noChangeArrowheads="1"/>
          </p:cNvSpPr>
          <p:nvPr/>
        </p:nvSpPr>
        <p:spPr bwMode="auto">
          <a:xfrm>
            <a:off x="992188" y="1889125"/>
            <a:ext cx="7931150" cy="8874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46050" indent="-1460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Restore the OS/2 memory image from disk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2800">
                <a:solidFill>
                  <a:srgbClr val="000000"/>
                </a:solidFill>
                <a:latin typeface="Helvetica" pitchFamily="34" charset="0"/>
              </a:rPr>
              <a:t>Jump to restart entry point in the Kernel</a:t>
            </a:r>
          </a:p>
        </p:txBody>
      </p:sp>
      <p:sp>
        <p:nvSpPr>
          <p:cNvPr id="28677" name="Text Box 6"/>
          <p:cNvSpPr txBox="1">
            <a:spLocks noChangeArrowheads="1"/>
          </p:cNvSpPr>
          <p:nvPr/>
        </p:nvSpPr>
        <p:spPr bwMode="auto">
          <a:xfrm>
            <a:off x="1085850" y="639763"/>
            <a:ext cx="8488363" cy="930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FFF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sz="3600" b="1">
                <a:solidFill>
                  <a:srgbClr val="000000"/>
                </a:solidFill>
                <a:latin typeface="Times New" charset="0"/>
              </a:rPr>
              <a:t>OS2LDR</a:t>
            </a:r>
          </a:p>
          <a:p>
            <a:pPr>
              <a:lnSpc>
                <a:spcPct val="90000"/>
              </a:lnSpc>
              <a:spcAft>
                <a:spcPct val="15000"/>
              </a:spcAft>
            </a:pPr>
            <a:r>
              <a:rPr lang="en-US" altLang="es-EC" b="1">
                <a:solidFill>
                  <a:srgbClr val="000000"/>
                </a:solidFill>
                <a:latin typeface="Times New" charset="0"/>
              </a:rPr>
              <a:t>The OS/2 Loader</a:t>
            </a:r>
          </a:p>
        </p:txBody>
      </p:sp>
      <p:sp>
        <p:nvSpPr>
          <p:cNvPr id="28678" name="Line 7"/>
          <p:cNvSpPr>
            <a:spLocks noChangeShapeType="1"/>
          </p:cNvSpPr>
          <p:nvPr/>
        </p:nvSpPr>
        <p:spPr bwMode="auto">
          <a:xfrm>
            <a:off x="509588" y="1617663"/>
            <a:ext cx="9323387" cy="0"/>
          </a:xfrm>
          <a:prstGeom prst="line">
            <a:avLst/>
          </a:prstGeom>
          <a:noFill/>
          <a:ln w="76200">
            <a:solidFill>
              <a:srgbClr val="1079F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79" name="Rectangle 8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8680" name="Rectangle 9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8681" name="Freeform 10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2" name="Freeform 11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3" name="Freeform 12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4" name="Freeform 13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5" name="Freeform 14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6" name="Freeform 15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7" name="Freeform 16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8" name="Freeform 17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89" name="Freeform 18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0" name="Freeform 19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1" name="Freeform 20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2" name="Freeform 21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3" name="Rectangle 22"/>
          <p:cNvSpPr>
            <a:spLocks noChangeArrowheads="1"/>
          </p:cNvSpPr>
          <p:nvPr/>
        </p:nvSpPr>
        <p:spPr bwMode="auto">
          <a:xfrm>
            <a:off x="384175" y="382588"/>
            <a:ext cx="9374188" cy="688340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8694" name="Rectangle 23"/>
          <p:cNvSpPr>
            <a:spLocks noChangeArrowheads="1"/>
          </p:cNvSpPr>
          <p:nvPr/>
        </p:nvSpPr>
        <p:spPr bwMode="auto">
          <a:xfrm>
            <a:off x="388938" y="5405438"/>
            <a:ext cx="9364662" cy="1895475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endParaRPr lang="es-EC" altLang="es-EC"/>
          </a:p>
        </p:txBody>
      </p:sp>
      <p:sp>
        <p:nvSpPr>
          <p:cNvPr id="28695" name="Freeform 24"/>
          <p:cNvSpPr>
            <a:spLocks noChangeArrowheads="1"/>
          </p:cNvSpPr>
          <p:nvPr/>
        </p:nvSpPr>
        <p:spPr bwMode="auto">
          <a:xfrm>
            <a:off x="4294188" y="5684838"/>
            <a:ext cx="1116012" cy="481012"/>
          </a:xfrm>
          <a:custGeom>
            <a:avLst/>
            <a:gdLst>
              <a:gd name="T0" fmla="*/ 1116012 w 703"/>
              <a:gd name="T1" fmla="*/ 44450 h 303"/>
              <a:gd name="T2" fmla="*/ 1116012 w 703"/>
              <a:gd name="T3" fmla="*/ 481012 h 303"/>
              <a:gd name="T4" fmla="*/ 0 w 703"/>
              <a:gd name="T5" fmla="*/ 433387 h 303"/>
              <a:gd name="T6" fmla="*/ 269875 w 703"/>
              <a:gd name="T7" fmla="*/ 0 h 3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03" h="303">
                <a:moveTo>
                  <a:pt x="703" y="28"/>
                </a:moveTo>
                <a:lnTo>
                  <a:pt x="703" y="303"/>
                </a:lnTo>
                <a:lnTo>
                  <a:pt x="0" y="273"/>
                </a:lnTo>
                <a:lnTo>
                  <a:pt x="170" y="0"/>
                </a:lnTo>
                <a:lnTo>
                  <a:pt x="703" y="28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6" name="Freeform 25"/>
          <p:cNvSpPr>
            <a:spLocks noChangeArrowheads="1"/>
          </p:cNvSpPr>
          <p:nvPr/>
        </p:nvSpPr>
        <p:spPr bwMode="auto">
          <a:xfrm>
            <a:off x="5308600" y="4625975"/>
            <a:ext cx="346075" cy="930275"/>
          </a:xfrm>
          <a:custGeom>
            <a:avLst/>
            <a:gdLst>
              <a:gd name="T0" fmla="*/ 0 w 218"/>
              <a:gd name="T1" fmla="*/ 930275 h 586"/>
              <a:gd name="T2" fmla="*/ 182563 w 218"/>
              <a:gd name="T3" fmla="*/ 531813 h 586"/>
              <a:gd name="T4" fmla="*/ 346075 w 218"/>
              <a:gd name="T5" fmla="*/ 0 h 586"/>
              <a:gd name="T6" fmla="*/ 179388 w 218"/>
              <a:gd name="T7" fmla="*/ 239713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218" h="586">
                <a:moveTo>
                  <a:pt x="0" y="586"/>
                </a:moveTo>
                <a:lnTo>
                  <a:pt x="115" y="335"/>
                </a:lnTo>
                <a:lnTo>
                  <a:pt x="218" y="0"/>
                </a:lnTo>
                <a:lnTo>
                  <a:pt x="113" y="151"/>
                </a:lnTo>
                <a:lnTo>
                  <a:pt x="0" y="586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7" name="Freeform 26"/>
          <p:cNvSpPr>
            <a:spLocks noChangeArrowheads="1"/>
          </p:cNvSpPr>
          <p:nvPr/>
        </p:nvSpPr>
        <p:spPr bwMode="auto">
          <a:xfrm>
            <a:off x="4657725" y="4425950"/>
            <a:ext cx="996950" cy="430213"/>
          </a:xfrm>
          <a:custGeom>
            <a:avLst/>
            <a:gdLst>
              <a:gd name="T0" fmla="*/ 842963 w 628"/>
              <a:gd name="T1" fmla="*/ 430213 h 271"/>
              <a:gd name="T2" fmla="*/ 996950 w 628"/>
              <a:gd name="T3" fmla="*/ 200025 h 271"/>
              <a:gd name="T4" fmla="*/ 315913 w 628"/>
              <a:gd name="T5" fmla="*/ 0 h 271"/>
              <a:gd name="T6" fmla="*/ 0 w 628"/>
              <a:gd name="T7" fmla="*/ 198438 h 271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28" h="271">
                <a:moveTo>
                  <a:pt x="531" y="271"/>
                </a:moveTo>
                <a:lnTo>
                  <a:pt x="628" y="126"/>
                </a:lnTo>
                <a:lnTo>
                  <a:pt x="199" y="0"/>
                </a:lnTo>
                <a:lnTo>
                  <a:pt x="0" y="125"/>
                </a:lnTo>
                <a:lnTo>
                  <a:pt x="531" y="271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8" name="Freeform 27"/>
          <p:cNvSpPr>
            <a:spLocks noChangeArrowheads="1"/>
          </p:cNvSpPr>
          <p:nvPr/>
        </p:nvSpPr>
        <p:spPr bwMode="auto">
          <a:xfrm>
            <a:off x="4462463" y="4624388"/>
            <a:ext cx="1039812" cy="930275"/>
          </a:xfrm>
          <a:custGeom>
            <a:avLst/>
            <a:gdLst>
              <a:gd name="T0" fmla="*/ 0 w 655"/>
              <a:gd name="T1" fmla="*/ 704850 h 586"/>
              <a:gd name="T2" fmla="*/ 841375 w 655"/>
              <a:gd name="T3" fmla="*/ 930275 h 586"/>
              <a:gd name="T4" fmla="*/ 1039812 w 655"/>
              <a:gd name="T5" fmla="*/ 228600 h 586"/>
              <a:gd name="T6" fmla="*/ 195262 w 655"/>
              <a:gd name="T7" fmla="*/ 0 h 58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655" h="586">
                <a:moveTo>
                  <a:pt x="0" y="444"/>
                </a:moveTo>
                <a:lnTo>
                  <a:pt x="530" y="586"/>
                </a:lnTo>
                <a:lnTo>
                  <a:pt x="655" y="144"/>
                </a:lnTo>
                <a:lnTo>
                  <a:pt x="123" y="0"/>
                </a:lnTo>
                <a:lnTo>
                  <a:pt x="0" y="444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699" name="Freeform 28"/>
          <p:cNvSpPr>
            <a:spLocks noChangeArrowheads="1"/>
          </p:cNvSpPr>
          <p:nvPr/>
        </p:nvSpPr>
        <p:spPr bwMode="auto">
          <a:xfrm>
            <a:off x="1482725" y="6118225"/>
            <a:ext cx="1919288" cy="1168400"/>
          </a:xfrm>
          <a:custGeom>
            <a:avLst/>
            <a:gdLst>
              <a:gd name="T0" fmla="*/ 0 w 1209"/>
              <a:gd name="T1" fmla="*/ 573088 h 736"/>
              <a:gd name="T2" fmla="*/ 1116013 w 1209"/>
              <a:gd name="T3" fmla="*/ 1168400 h 736"/>
              <a:gd name="T4" fmla="*/ 1919288 w 1209"/>
              <a:gd name="T5" fmla="*/ 481013 h 736"/>
              <a:gd name="T6" fmla="*/ 712788 w 1209"/>
              <a:gd name="T7" fmla="*/ 0 h 73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1209" h="736">
                <a:moveTo>
                  <a:pt x="0" y="361"/>
                </a:moveTo>
                <a:lnTo>
                  <a:pt x="703" y="736"/>
                </a:lnTo>
                <a:lnTo>
                  <a:pt x="1209" y="303"/>
                </a:lnTo>
                <a:lnTo>
                  <a:pt x="449" y="0"/>
                </a:lnTo>
                <a:lnTo>
                  <a:pt x="0" y="361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0" name="Freeform 29"/>
          <p:cNvSpPr>
            <a:spLocks noChangeArrowheads="1"/>
          </p:cNvSpPr>
          <p:nvPr/>
        </p:nvSpPr>
        <p:spPr bwMode="auto">
          <a:xfrm>
            <a:off x="2481263" y="5275263"/>
            <a:ext cx="925512" cy="1354137"/>
          </a:xfrm>
          <a:custGeom>
            <a:avLst/>
            <a:gdLst>
              <a:gd name="T0" fmla="*/ 0 w 583"/>
              <a:gd name="T1" fmla="*/ 1354137 h 853"/>
              <a:gd name="T2" fmla="*/ 581025 w 583"/>
              <a:gd name="T3" fmla="*/ 723900 h 853"/>
              <a:gd name="T4" fmla="*/ 925512 w 583"/>
              <a:gd name="T5" fmla="*/ 0 h 853"/>
              <a:gd name="T6" fmla="*/ 479425 w 583"/>
              <a:gd name="T7" fmla="*/ 350837 h 85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583" h="853">
                <a:moveTo>
                  <a:pt x="0" y="853"/>
                </a:moveTo>
                <a:lnTo>
                  <a:pt x="366" y="456"/>
                </a:lnTo>
                <a:lnTo>
                  <a:pt x="583" y="0"/>
                </a:lnTo>
                <a:lnTo>
                  <a:pt x="302" y="221"/>
                </a:lnTo>
                <a:lnTo>
                  <a:pt x="0" y="85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1" name="Freeform 30"/>
          <p:cNvSpPr>
            <a:spLocks noChangeArrowheads="1"/>
          </p:cNvSpPr>
          <p:nvPr/>
        </p:nvSpPr>
        <p:spPr bwMode="auto">
          <a:xfrm>
            <a:off x="1487488" y="5018088"/>
            <a:ext cx="1474787" cy="1612900"/>
          </a:xfrm>
          <a:custGeom>
            <a:avLst/>
            <a:gdLst>
              <a:gd name="T0" fmla="*/ 0 w 929"/>
              <a:gd name="T1" fmla="*/ 989013 h 1016"/>
              <a:gd name="T2" fmla="*/ 998537 w 929"/>
              <a:gd name="T3" fmla="*/ 1612900 h 1016"/>
              <a:gd name="T4" fmla="*/ 1474787 w 929"/>
              <a:gd name="T5" fmla="*/ 611188 h 1016"/>
              <a:gd name="T6" fmla="*/ 428625 w 929"/>
              <a:gd name="T7" fmla="*/ 0 h 1016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29" h="1016">
                <a:moveTo>
                  <a:pt x="0" y="623"/>
                </a:moveTo>
                <a:lnTo>
                  <a:pt x="629" y="1016"/>
                </a:lnTo>
                <a:lnTo>
                  <a:pt x="929" y="385"/>
                </a:lnTo>
                <a:lnTo>
                  <a:pt x="270" y="0"/>
                </a:lnTo>
                <a:lnTo>
                  <a:pt x="0" y="623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2" name="Freeform 31"/>
          <p:cNvSpPr>
            <a:spLocks noChangeArrowheads="1"/>
          </p:cNvSpPr>
          <p:nvPr/>
        </p:nvSpPr>
        <p:spPr bwMode="auto">
          <a:xfrm>
            <a:off x="1916113" y="4757738"/>
            <a:ext cx="1492250" cy="869950"/>
          </a:xfrm>
          <a:custGeom>
            <a:avLst/>
            <a:gdLst>
              <a:gd name="T0" fmla="*/ 1046163 w 940"/>
              <a:gd name="T1" fmla="*/ 869950 h 548"/>
              <a:gd name="T2" fmla="*/ 1492250 w 940"/>
              <a:gd name="T3" fmla="*/ 517525 h 548"/>
              <a:gd name="T4" fmla="*/ 547688 w 940"/>
              <a:gd name="T5" fmla="*/ 0 h 548"/>
              <a:gd name="T6" fmla="*/ 0 w 940"/>
              <a:gd name="T7" fmla="*/ 260350 h 548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0" h="548">
                <a:moveTo>
                  <a:pt x="659" y="548"/>
                </a:moveTo>
                <a:lnTo>
                  <a:pt x="940" y="326"/>
                </a:lnTo>
                <a:lnTo>
                  <a:pt x="345" y="0"/>
                </a:lnTo>
                <a:lnTo>
                  <a:pt x="0" y="164"/>
                </a:lnTo>
                <a:lnTo>
                  <a:pt x="659" y="548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3" name="Freeform 32"/>
          <p:cNvSpPr>
            <a:spLocks noChangeArrowheads="1"/>
          </p:cNvSpPr>
          <p:nvPr/>
        </p:nvSpPr>
        <p:spPr bwMode="auto">
          <a:xfrm>
            <a:off x="7305675" y="5843588"/>
            <a:ext cx="1493838" cy="939800"/>
          </a:xfrm>
          <a:custGeom>
            <a:avLst/>
            <a:gdLst>
              <a:gd name="T0" fmla="*/ 0 w 941"/>
              <a:gd name="T1" fmla="*/ 231775 h 592"/>
              <a:gd name="T2" fmla="*/ 287338 w 941"/>
              <a:gd name="T3" fmla="*/ 939800 h 592"/>
              <a:gd name="T4" fmla="*/ 1493838 w 941"/>
              <a:gd name="T5" fmla="*/ 639763 h 592"/>
              <a:gd name="T6" fmla="*/ 1046163 w 941"/>
              <a:gd name="T7" fmla="*/ 0 h 592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941" h="592">
                <a:moveTo>
                  <a:pt x="0" y="146"/>
                </a:moveTo>
                <a:lnTo>
                  <a:pt x="181" y="592"/>
                </a:lnTo>
                <a:lnTo>
                  <a:pt x="941" y="403"/>
                </a:lnTo>
                <a:lnTo>
                  <a:pt x="659" y="0"/>
                </a:lnTo>
                <a:lnTo>
                  <a:pt x="0" y="146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4" name="Freeform 33"/>
          <p:cNvSpPr>
            <a:spLocks noChangeArrowheads="1"/>
          </p:cNvSpPr>
          <p:nvPr/>
        </p:nvSpPr>
        <p:spPr bwMode="auto">
          <a:xfrm>
            <a:off x="7078663" y="4746625"/>
            <a:ext cx="596900" cy="1244600"/>
          </a:xfrm>
          <a:custGeom>
            <a:avLst/>
            <a:gdLst>
              <a:gd name="T0" fmla="*/ 596900 w 376"/>
              <a:gd name="T1" fmla="*/ 1244600 h 784"/>
              <a:gd name="T2" fmla="*/ 188913 w 376"/>
              <a:gd name="T3" fmla="*/ 639763 h 784"/>
              <a:gd name="T4" fmla="*/ 0 w 376"/>
              <a:gd name="T5" fmla="*/ 0 h 784"/>
              <a:gd name="T6" fmla="*/ 344488 w 376"/>
              <a:gd name="T7" fmla="*/ 342900 h 78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376" h="784">
                <a:moveTo>
                  <a:pt x="376" y="784"/>
                </a:moveTo>
                <a:lnTo>
                  <a:pt x="119" y="403"/>
                </a:lnTo>
                <a:lnTo>
                  <a:pt x="0" y="0"/>
                </a:lnTo>
                <a:lnTo>
                  <a:pt x="217" y="216"/>
                </a:lnTo>
                <a:lnTo>
                  <a:pt x="376" y="784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5" name="Freeform 34"/>
          <p:cNvSpPr>
            <a:spLocks noChangeArrowheads="1"/>
          </p:cNvSpPr>
          <p:nvPr/>
        </p:nvSpPr>
        <p:spPr bwMode="auto">
          <a:xfrm>
            <a:off x="7410450" y="4751388"/>
            <a:ext cx="1219200" cy="1228725"/>
          </a:xfrm>
          <a:custGeom>
            <a:avLst/>
            <a:gdLst>
              <a:gd name="T0" fmla="*/ 1219200 w 768"/>
              <a:gd name="T1" fmla="*/ 868363 h 774"/>
              <a:gd name="T2" fmla="*/ 263525 w 768"/>
              <a:gd name="T3" fmla="*/ 1228725 h 774"/>
              <a:gd name="T4" fmla="*/ 0 w 768"/>
              <a:gd name="T5" fmla="*/ 342900 h 774"/>
              <a:gd name="T6" fmla="*/ 998538 w 768"/>
              <a:gd name="T7" fmla="*/ 0 h 774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768" h="774">
                <a:moveTo>
                  <a:pt x="768" y="547"/>
                </a:moveTo>
                <a:lnTo>
                  <a:pt x="166" y="774"/>
                </a:lnTo>
                <a:lnTo>
                  <a:pt x="0" y="216"/>
                </a:lnTo>
                <a:lnTo>
                  <a:pt x="629" y="0"/>
                </a:lnTo>
                <a:lnTo>
                  <a:pt x="768" y="547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6" name="Freeform 35"/>
          <p:cNvSpPr>
            <a:spLocks noChangeArrowheads="1"/>
          </p:cNvSpPr>
          <p:nvPr/>
        </p:nvSpPr>
        <p:spPr bwMode="auto">
          <a:xfrm>
            <a:off x="7078663" y="4465638"/>
            <a:ext cx="1327150" cy="639762"/>
          </a:xfrm>
          <a:custGeom>
            <a:avLst/>
            <a:gdLst>
              <a:gd name="T0" fmla="*/ 336550 w 836"/>
              <a:gd name="T1" fmla="*/ 639762 h 403"/>
              <a:gd name="T2" fmla="*/ 0 w 836"/>
              <a:gd name="T3" fmla="*/ 280987 h 403"/>
              <a:gd name="T4" fmla="*/ 893763 w 836"/>
              <a:gd name="T5" fmla="*/ 0 h 403"/>
              <a:gd name="T6" fmla="*/ 1327150 w 836"/>
              <a:gd name="T7" fmla="*/ 273050 h 403"/>
              <a:gd name="T8" fmla="*/ 0 60000 65536"/>
              <a:gd name="T9" fmla="*/ 0 60000 65536"/>
              <a:gd name="T10" fmla="*/ 0 60000 65536"/>
              <a:gd name="T11" fmla="*/ 0 60000 65536"/>
            </a:gdLst>
            <a:ahLst/>
            <a:cxnLst>
              <a:cxn ang="T8">
                <a:pos x="T0" y="T1"/>
              </a:cxn>
              <a:cxn ang="T9">
                <a:pos x="T2" y="T3"/>
              </a:cxn>
              <a:cxn ang="T10">
                <a:pos x="T4" y="T5"/>
              </a:cxn>
              <a:cxn ang="T11">
                <a:pos x="T6" y="T7"/>
              </a:cxn>
            </a:cxnLst>
            <a:rect l="0" t="0" r="r" b="b"/>
            <a:pathLst>
              <a:path w="836" h="403">
                <a:moveTo>
                  <a:pt x="212" y="403"/>
                </a:moveTo>
                <a:lnTo>
                  <a:pt x="0" y="177"/>
                </a:lnTo>
                <a:lnTo>
                  <a:pt x="563" y="0"/>
                </a:lnTo>
                <a:lnTo>
                  <a:pt x="836" y="172"/>
                </a:lnTo>
                <a:lnTo>
                  <a:pt x="212" y="40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8707" name="Text Box 36"/>
          <p:cNvSpPr txBox="1">
            <a:spLocks noChangeArrowheads="1"/>
          </p:cNvSpPr>
          <p:nvPr/>
        </p:nvSpPr>
        <p:spPr bwMode="auto">
          <a:xfrm>
            <a:off x="3429000" y="6472238"/>
            <a:ext cx="5676900" cy="503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20460271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815975" y="1536700"/>
            <a:ext cx="5657850" cy="4852988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struct hyberInfoHdr_s</a:t>
            </a:r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{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char            hih_magicID[12];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// disk info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hih_drive;                     /* drive id, 80 = c: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hih_avail;                     /* avalible for use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// memory used by the loader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hih_dataloc;           /* in pages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hih_hldrloc;            /* in pages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hih_iobuf;               /* in pages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hih_iobuflen;          /* in pages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// information about hyberinfo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hih_pfcnt;              /* # entries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hih_dli;                /* last index of dlist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hih_pli;                /* last index of plist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hih_debugport;     /* debugger comm port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hih_hyberflags;     /* misc flags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struct dlist_s  *dlist;                 /* disk list offset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struct plist_s  *plist;                 /* page list offset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// and hardware state...</a:t>
            </a: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647700" y="628650"/>
            <a:ext cx="8496300" cy="996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HIBERNATION INFORMATION STRUCTURE</a:t>
            </a:r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3573463" y="6510338"/>
            <a:ext cx="5003800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40703914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Rectangle 3"/>
          <p:cNvSpPr>
            <a:spLocks noChangeArrowheads="1"/>
          </p:cNvSpPr>
          <p:nvPr/>
        </p:nvSpPr>
        <p:spPr bwMode="auto">
          <a:xfrm>
            <a:off x="239713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244475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5" name="Freeform 5"/>
          <p:cNvSpPr>
            <a:spLocks noChangeArrowheads="1"/>
          </p:cNvSpPr>
          <p:nvPr/>
        </p:nvSpPr>
        <p:spPr bwMode="auto">
          <a:xfrm>
            <a:off x="4249738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6" name="Freeform 6"/>
          <p:cNvSpPr>
            <a:spLocks noChangeArrowheads="1"/>
          </p:cNvSpPr>
          <p:nvPr/>
        </p:nvSpPr>
        <p:spPr bwMode="auto">
          <a:xfrm>
            <a:off x="5292725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7" name="Freeform 7"/>
          <p:cNvSpPr>
            <a:spLocks noChangeArrowheads="1"/>
          </p:cNvSpPr>
          <p:nvPr/>
        </p:nvSpPr>
        <p:spPr bwMode="auto">
          <a:xfrm>
            <a:off x="4624388" y="4483100"/>
            <a:ext cx="1022350" cy="458788"/>
          </a:xfrm>
          <a:custGeom>
            <a:avLst/>
            <a:gdLst>
              <a:gd name="T0" fmla="*/ 544 w 644"/>
              <a:gd name="T1" fmla="*/ 289 h 289"/>
              <a:gd name="T2" fmla="*/ 644 w 644"/>
              <a:gd name="T3" fmla="*/ 135 h 289"/>
              <a:gd name="T4" fmla="*/ 203 w 644"/>
              <a:gd name="T5" fmla="*/ 0 h 289"/>
              <a:gd name="T6" fmla="*/ 0 w 644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4" h="289">
                <a:moveTo>
                  <a:pt x="544" y="289"/>
                </a:moveTo>
                <a:lnTo>
                  <a:pt x="644" y="135"/>
                </a:lnTo>
                <a:lnTo>
                  <a:pt x="203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8" name="Freeform 8"/>
          <p:cNvSpPr>
            <a:spLocks noChangeArrowheads="1"/>
          </p:cNvSpPr>
          <p:nvPr/>
        </p:nvSpPr>
        <p:spPr bwMode="auto">
          <a:xfrm>
            <a:off x="4422775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7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7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9" name="Freeform 9"/>
          <p:cNvSpPr>
            <a:spLocks noChangeArrowheads="1"/>
          </p:cNvSpPr>
          <p:nvPr/>
        </p:nvSpPr>
        <p:spPr bwMode="auto">
          <a:xfrm>
            <a:off x="1366838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1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1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0" name="Freeform 10"/>
          <p:cNvSpPr>
            <a:spLocks noChangeArrowheads="1"/>
          </p:cNvSpPr>
          <p:nvPr/>
        </p:nvSpPr>
        <p:spPr bwMode="auto">
          <a:xfrm>
            <a:off x="2389188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1" name="Freeform 11"/>
          <p:cNvSpPr>
            <a:spLocks noChangeArrowheads="1"/>
          </p:cNvSpPr>
          <p:nvPr/>
        </p:nvSpPr>
        <p:spPr bwMode="auto">
          <a:xfrm>
            <a:off x="1371600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2" name="Freeform 12"/>
          <p:cNvSpPr>
            <a:spLocks noChangeArrowheads="1"/>
          </p:cNvSpPr>
          <p:nvPr/>
        </p:nvSpPr>
        <p:spPr bwMode="auto">
          <a:xfrm>
            <a:off x="1811338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3" name="Freeform 13"/>
          <p:cNvSpPr>
            <a:spLocks noChangeArrowheads="1"/>
          </p:cNvSpPr>
          <p:nvPr/>
        </p:nvSpPr>
        <p:spPr bwMode="auto">
          <a:xfrm>
            <a:off x="7342188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4" name="Freeform 14"/>
          <p:cNvSpPr>
            <a:spLocks noChangeArrowheads="1"/>
          </p:cNvSpPr>
          <p:nvPr/>
        </p:nvSpPr>
        <p:spPr bwMode="auto">
          <a:xfrm>
            <a:off x="7105650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2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2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5" name="Freeform 15"/>
          <p:cNvSpPr>
            <a:spLocks noChangeArrowheads="1"/>
          </p:cNvSpPr>
          <p:nvPr/>
        </p:nvSpPr>
        <p:spPr bwMode="auto">
          <a:xfrm>
            <a:off x="7448550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6" name="Freeform 16"/>
          <p:cNvSpPr>
            <a:spLocks noChangeArrowheads="1"/>
          </p:cNvSpPr>
          <p:nvPr/>
        </p:nvSpPr>
        <p:spPr bwMode="auto">
          <a:xfrm>
            <a:off x="7105650" y="4525963"/>
            <a:ext cx="1363663" cy="682625"/>
          </a:xfrm>
          <a:custGeom>
            <a:avLst/>
            <a:gdLst>
              <a:gd name="T0" fmla="*/ 219 w 859"/>
              <a:gd name="T1" fmla="*/ 430 h 430"/>
              <a:gd name="T2" fmla="*/ 0 w 859"/>
              <a:gd name="T3" fmla="*/ 189 h 430"/>
              <a:gd name="T4" fmla="*/ 579 w 859"/>
              <a:gd name="T5" fmla="*/ 0 h 430"/>
              <a:gd name="T6" fmla="*/ 859 w 859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9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9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7" name="Text Box 17"/>
          <p:cNvSpPr txBox="1">
            <a:spLocks noChangeArrowheads="1"/>
          </p:cNvSpPr>
          <p:nvPr/>
        </p:nvSpPr>
        <p:spPr bwMode="auto">
          <a:xfrm>
            <a:off x="577850" y="1495425"/>
            <a:ext cx="9429750" cy="1743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 marL="155575" indent="-1555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" pitchFamily="34" charset="0"/>
              </a:rPr>
              <a:t>Validate application under a native DOS/Windows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" pitchFamily="34" charset="0"/>
              </a:rPr>
              <a:t>Invoke the session from an OS/2 Window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000">
                <a:solidFill>
                  <a:srgbClr val="000000"/>
                </a:solidFill>
                <a:latin typeface="Helv" pitchFamily="34" charset="0"/>
              </a:rPr>
              <a:t>Verify the </a:t>
            </a:r>
            <a:r>
              <a:rPr lang="en-US" altLang="es-EC" sz="3000" i="1">
                <a:solidFill>
                  <a:srgbClr val="000000"/>
                </a:solidFill>
                <a:latin typeface="Helv" pitchFamily="34" charset="0"/>
              </a:rPr>
              <a:t>dos.cfg </a:t>
            </a:r>
            <a:r>
              <a:rPr lang="en-US" altLang="es-EC" sz="3000">
                <a:solidFill>
                  <a:srgbClr val="000000"/>
                </a:solidFill>
                <a:latin typeface="Helv" pitchFamily="34" charset="0"/>
              </a:rPr>
              <a:t>and </a:t>
            </a:r>
            <a:r>
              <a:rPr lang="en-US" altLang="es-EC" sz="3000" i="1">
                <a:solidFill>
                  <a:srgbClr val="000000"/>
                </a:solidFill>
                <a:latin typeface="Helv" pitchFamily="34" charset="0"/>
              </a:rPr>
              <a:t>hiber.bat</a:t>
            </a:r>
            <a:r>
              <a:rPr lang="en-US" altLang="es-EC" sz="3000">
                <a:solidFill>
                  <a:srgbClr val="000000"/>
                </a:solidFill>
                <a:latin typeface="Helv" pitchFamily="34" charset="0"/>
              </a:rPr>
              <a:t>  files</a:t>
            </a:r>
          </a:p>
        </p:txBody>
      </p:sp>
      <p:sp>
        <p:nvSpPr>
          <p:cNvPr id="5138" name="Text Box 18"/>
          <p:cNvSpPr txBox="1">
            <a:spLocks noChangeArrowheads="1"/>
          </p:cNvSpPr>
          <p:nvPr/>
        </p:nvSpPr>
        <p:spPr bwMode="auto">
          <a:xfrm>
            <a:off x="3478213" y="6859588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5139" name="Line 19"/>
          <p:cNvSpPr>
            <a:spLocks noChangeShapeType="1"/>
          </p:cNvSpPr>
          <p:nvPr/>
        </p:nvSpPr>
        <p:spPr bwMode="auto">
          <a:xfrm>
            <a:off x="415925" y="1147763"/>
            <a:ext cx="9355138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0" name="Text Box 20"/>
          <p:cNvSpPr txBox="1">
            <a:spLocks noChangeArrowheads="1"/>
          </p:cNvSpPr>
          <p:nvPr/>
        </p:nvSpPr>
        <p:spPr bwMode="auto">
          <a:xfrm>
            <a:off x="423863" y="427038"/>
            <a:ext cx="7002462" cy="565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3.0 Debugging Program Failures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919163" y="1392238"/>
            <a:ext cx="5346700" cy="4938712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hih_GDTFrame;   /* GDT phys loc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hih_gdt;                /* gdt limit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hih_gdt2;               /* gdt base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hih_cs;                 /* cs 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hih_ds;                 /* ds 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hih_ss;                 /* ss 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hih_fs;                 /* fs 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hih_gs;                 /* gs 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hih_idt;                /* idt limit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hih_idt2;               /* idt base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hih_esp;                /* esp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hih_ebp;                /* ebp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hih_cr0;                /* cr0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hih_cr2;                /* cr2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hih_cr3;                /* cr3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hih_cr4;                /* cr4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hih_ldt;                /* ldt  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ushort_t        hih_tr;                 /* task register        */</a:t>
            </a:r>
            <a:endParaRPr lang="en-US" altLang="es-EC" sz="2100">
              <a:solidFill>
                <a:srgbClr val="000000"/>
              </a:solidFill>
              <a:latin typeface="Helv" pitchFamily="34" charset="0"/>
            </a:endParaRPr>
          </a:p>
          <a:p>
            <a:endParaRPr lang="en-US" altLang="es-EC" sz="210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1008063" y="681038"/>
            <a:ext cx="4789487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Hardware State Part I</a:t>
            </a:r>
          </a:p>
        </p:txBody>
      </p:sp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3573463" y="6356350"/>
            <a:ext cx="5003800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43685479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958850" y="1411288"/>
            <a:ext cx="5953125" cy="4860925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hih_flags;              /* flags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hih_reentry;            /* kernel restart code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hih_pt0;                /* page dir entry 0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hih_tkssb;  /* _TKSSBase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ulong_t         hih_ptkssb; /* addr of _TKSSBase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hih_rtca;               /* rtc status a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hih_rtcb;               /* rtc status b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hih_tmr0;               /* pit 0 status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hih_tmr1;               /* pit 1 status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hih_tmr2;               /* pit 2 status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hih_pad;                /* avail     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hih_pic1mask;           /* pic 1 mask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    hih_pic2mask;           /* pic 2 mask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struct hyberComm_s      hih_com1;  /* com1 state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struct hyberComm_s      hih_com2;  /* com2 state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struct hyberComm_s      hih_com3;  /* com3 state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struct hyberComm_s      hih_com4;  /* com4 state           */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       uchar_t     hih_gdtsave[16];     /* save temp gdt entries */</a:t>
            </a:r>
          </a:p>
          <a:p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4100" name="Text Box 4"/>
          <p:cNvSpPr txBox="1">
            <a:spLocks noChangeArrowheads="1"/>
          </p:cNvSpPr>
          <p:nvPr/>
        </p:nvSpPr>
        <p:spPr bwMode="auto">
          <a:xfrm>
            <a:off x="993775" y="681038"/>
            <a:ext cx="4789488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Hardware State Part II</a:t>
            </a: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3573463" y="6356350"/>
            <a:ext cx="5003800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208232695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268288" y="3119438"/>
            <a:ext cx="4787900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DOS.CFG</a:t>
            </a:r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220663" y="3535363"/>
            <a:ext cx="9390062" cy="3365500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SWITCHES=/N /F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DEVICE=C:\OS2\SYSTEM\HIDE.SYS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FILES=30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BUFFERS=10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DOS=HIGH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DEVICE=C:\DOS\HIMEM.SYS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DEVICE=C:\OS2\SYSTEM\EMM386.EXE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DEVICE=C:\DOS\SETVER.EXE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DEVICE=C:\WINDOWS\SMARTDRV.EXE /DOUBLE_BUFFER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STACKS=9,256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SET COMSPEC=C:\OS2\SYSTEM\COMMAND.COM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NUMLOCK=OFF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SHELL=C:\OS2\SYSTEM\SHELL.COM C:\OS2\SYSTEM\COMMAND.COM /E:512 /C C:\HIBER.BAT</a:t>
            </a:r>
          </a:p>
        </p:txBody>
      </p:sp>
      <p:sp>
        <p:nvSpPr>
          <p:cNvPr id="5125" name="Text Box 5"/>
          <p:cNvSpPr txBox="1">
            <a:spLocks noChangeArrowheads="1"/>
          </p:cNvSpPr>
          <p:nvPr/>
        </p:nvSpPr>
        <p:spPr bwMode="auto">
          <a:xfrm>
            <a:off x="327025" y="317500"/>
            <a:ext cx="4787900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CONFIG.DOS</a:t>
            </a:r>
          </a:p>
        </p:txBody>
      </p:sp>
      <p:sp>
        <p:nvSpPr>
          <p:cNvPr id="5126" name="Rectangle 6"/>
          <p:cNvSpPr>
            <a:spLocks noChangeArrowheads="1"/>
          </p:cNvSpPr>
          <p:nvPr/>
        </p:nvSpPr>
        <p:spPr bwMode="auto">
          <a:xfrm>
            <a:off x="206375" y="736600"/>
            <a:ext cx="9390063" cy="2371725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FILES=30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BUFFERS=10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DOS=HIGH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DEVICE=C:\DOS\HIMEM.SYS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DEVICE=C:\DOS\EMM386.EXE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DEVICE=C:\DOS\SETVER.EXE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DEVICE=C:\WINDOWS\SMARTDRV.EXE /DOUBLE_BUFFER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STACKS=9,256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SHELL=C:\DOS\COMMAND.COM C:\DOS /P</a:t>
            </a:r>
          </a:p>
        </p:txBody>
      </p:sp>
      <p:sp>
        <p:nvSpPr>
          <p:cNvPr id="5127" name="Text Box 7"/>
          <p:cNvSpPr txBox="1">
            <a:spLocks noChangeArrowheads="1"/>
          </p:cNvSpPr>
          <p:nvPr/>
        </p:nvSpPr>
        <p:spPr bwMode="auto">
          <a:xfrm>
            <a:off x="4376738" y="6953250"/>
            <a:ext cx="5003800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994012742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311150" y="244475"/>
            <a:ext cx="4789488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AUTOEXEC.DOS</a:t>
            </a:r>
          </a:p>
        </p:txBody>
      </p:sp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282575" y="2959100"/>
            <a:ext cx="4789488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HIBER.BAT</a:t>
            </a:r>
          </a:p>
        </p:txBody>
      </p:sp>
      <p:sp>
        <p:nvSpPr>
          <p:cNvPr id="6149" name="Rectangle 5"/>
          <p:cNvSpPr>
            <a:spLocks noChangeArrowheads="1"/>
          </p:cNvSpPr>
          <p:nvPr/>
        </p:nvSpPr>
        <p:spPr bwMode="auto">
          <a:xfrm>
            <a:off x="266700" y="3444875"/>
            <a:ext cx="9332913" cy="2989263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@echo off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C:\WINDOWS\SMARTDRV.EXE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@ECHO OFF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SET PATH=C:\WINDOWS;C:\DOS;%PATH%;c:\dos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SET TEMP=C:\DOS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C:\DOS\MOUSE.COM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C:\DOS\DOSKEY.COM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CD c:\dos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c: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C:\DOS\E.EXE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EXIT</a:t>
            </a:r>
          </a:p>
        </p:txBody>
      </p:sp>
      <p:sp>
        <p:nvSpPr>
          <p:cNvPr id="6150" name="Rectangle 6"/>
          <p:cNvSpPr>
            <a:spLocks noChangeArrowheads="1"/>
          </p:cNvSpPr>
          <p:nvPr/>
        </p:nvSpPr>
        <p:spPr bwMode="auto">
          <a:xfrm>
            <a:off x="296863" y="704850"/>
            <a:ext cx="9332912" cy="2070100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C:\WINDOWS\SMARTDRV.EXE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@ECHO OFF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SET PATH=C:\WINDOWS;C:\DOS;%PATH%</a:t>
            </a:r>
            <a:endParaRPr lang="en-US" altLang="es-EC" sz="1600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SET TEMP=C:\DOS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C:\DOS\MOUSE.COM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C:\DOS\DOSKEY.COM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SET COMSPEC=C:\DOS\COMMAND.COM</a:t>
            </a:r>
          </a:p>
        </p:txBody>
      </p:sp>
      <p:sp>
        <p:nvSpPr>
          <p:cNvPr id="6151" name="Text Box 7"/>
          <p:cNvSpPr txBox="1">
            <a:spLocks noChangeArrowheads="1"/>
          </p:cNvSpPr>
          <p:nvPr/>
        </p:nvSpPr>
        <p:spPr bwMode="auto">
          <a:xfrm>
            <a:off x="4406900" y="6705600"/>
            <a:ext cx="5002213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</p:spTree>
    <p:extLst>
      <p:ext uri="{BB962C8B-B14F-4D97-AF65-F5344CB8AC3E}">
        <p14:creationId xmlns:p14="http://schemas.microsoft.com/office/powerpoint/2010/main" val="346392954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325438" y="244475"/>
            <a:ext cx="4789487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SYSTEM.INI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311150" y="3444875"/>
            <a:ext cx="9334500" cy="2987675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[boot]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;shell=progman.exe</a:t>
            </a:r>
          </a:p>
          <a:p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 shell=c:\windows\sol.exe</a:t>
            </a:r>
          </a:p>
        </p:txBody>
      </p:sp>
      <p:sp>
        <p:nvSpPr>
          <p:cNvPr id="7173" name="Rectangle 5"/>
          <p:cNvSpPr>
            <a:spLocks noChangeArrowheads="1"/>
          </p:cNvSpPr>
          <p:nvPr/>
        </p:nvSpPr>
        <p:spPr bwMode="auto">
          <a:xfrm>
            <a:off x="266700" y="704850"/>
            <a:ext cx="9332913" cy="2070100"/>
          </a:xfrm>
          <a:prstGeom prst="rect">
            <a:avLst/>
          </a:prstGeom>
          <a:noFill/>
          <a:ln w="63500">
            <a:solidFill>
              <a:srgbClr val="1079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[boot]</a:t>
            </a:r>
          </a:p>
          <a:p>
            <a:r>
              <a:rPr lang="en-US" altLang="es-EC" sz="1600">
                <a:solidFill>
                  <a:srgbClr val="000000"/>
                </a:solidFill>
                <a:latin typeface="Helv" pitchFamily="34" charset="0"/>
              </a:rPr>
              <a:t> </a:t>
            </a:r>
            <a:r>
              <a:rPr lang="en-US" altLang="es-EC" sz="1600" b="1">
                <a:solidFill>
                  <a:srgbClr val="000000"/>
                </a:solidFill>
                <a:latin typeface="Helv" pitchFamily="34" charset="0"/>
              </a:rPr>
              <a:t>shell=progman.exe</a:t>
            </a:r>
          </a:p>
          <a:p>
            <a:endParaRPr lang="en-US" altLang="es-EC" sz="1600" b="1">
              <a:solidFill>
                <a:srgbClr val="000000"/>
              </a:solidFill>
              <a:latin typeface="Helv" pitchFamily="34" charset="0"/>
            </a:endParaRPr>
          </a:p>
        </p:txBody>
      </p:sp>
      <p:sp>
        <p:nvSpPr>
          <p:cNvPr id="7174" name="Text Box 6"/>
          <p:cNvSpPr txBox="1">
            <a:spLocks noChangeArrowheads="1"/>
          </p:cNvSpPr>
          <p:nvPr/>
        </p:nvSpPr>
        <p:spPr bwMode="auto">
          <a:xfrm>
            <a:off x="4406900" y="6705600"/>
            <a:ext cx="5002213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7175" name="Text Box 7"/>
          <p:cNvSpPr txBox="1">
            <a:spLocks noChangeArrowheads="1"/>
          </p:cNvSpPr>
          <p:nvPr/>
        </p:nvSpPr>
        <p:spPr bwMode="auto">
          <a:xfrm>
            <a:off x="325438" y="2838450"/>
            <a:ext cx="4789487" cy="498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200" b="1">
                <a:solidFill>
                  <a:srgbClr val="000000"/>
                </a:solidFill>
                <a:latin typeface="Helv" pitchFamily="34" charset="0"/>
              </a:rPr>
              <a:t>MODIFIED SYSTEM.INI</a:t>
            </a:r>
          </a:p>
        </p:txBody>
      </p:sp>
    </p:spTree>
    <p:extLst>
      <p:ext uri="{BB962C8B-B14F-4D97-AF65-F5344CB8AC3E}">
        <p14:creationId xmlns:p14="http://schemas.microsoft.com/office/powerpoint/2010/main" val="41158337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239713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244475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 noChangeArrowheads="1"/>
          </p:cNvSpPr>
          <p:nvPr/>
        </p:nvSpPr>
        <p:spPr bwMode="auto">
          <a:xfrm>
            <a:off x="4249738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Freeform 6"/>
          <p:cNvSpPr>
            <a:spLocks noChangeArrowheads="1"/>
          </p:cNvSpPr>
          <p:nvPr/>
        </p:nvSpPr>
        <p:spPr bwMode="auto">
          <a:xfrm>
            <a:off x="5292725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Freeform 7"/>
          <p:cNvSpPr>
            <a:spLocks noChangeArrowheads="1"/>
          </p:cNvSpPr>
          <p:nvPr/>
        </p:nvSpPr>
        <p:spPr bwMode="auto">
          <a:xfrm>
            <a:off x="4624388" y="4483100"/>
            <a:ext cx="1022350" cy="458788"/>
          </a:xfrm>
          <a:custGeom>
            <a:avLst/>
            <a:gdLst>
              <a:gd name="T0" fmla="*/ 544 w 644"/>
              <a:gd name="T1" fmla="*/ 289 h 289"/>
              <a:gd name="T2" fmla="*/ 644 w 644"/>
              <a:gd name="T3" fmla="*/ 135 h 289"/>
              <a:gd name="T4" fmla="*/ 203 w 644"/>
              <a:gd name="T5" fmla="*/ 0 h 289"/>
              <a:gd name="T6" fmla="*/ 0 w 644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4" h="289">
                <a:moveTo>
                  <a:pt x="544" y="289"/>
                </a:moveTo>
                <a:lnTo>
                  <a:pt x="644" y="135"/>
                </a:lnTo>
                <a:lnTo>
                  <a:pt x="203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Freeform 8"/>
          <p:cNvSpPr>
            <a:spLocks noChangeArrowheads="1"/>
          </p:cNvSpPr>
          <p:nvPr/>
        </p:nvSpPr>
        <p:spPr bwMode="auto">
          <a:xfrm>
            <a:off x="4422775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7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7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3" name="Freeform 9"/>
          <p:cNvSpPr>
            <a:spLocks noChangeArrowheads="1"/>
          </p:cNvSpPr>
          <p:nvPr/>
        </p:nvSpPr>
        <p:spPr bwMode="auto">
          <a:xfrm>
            <a:off x="1366838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1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1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4" name="Freeform 10"/>
          <p:cNvSpPr>
            <a:spLocks noChangeArrowheads="1"/>
          </p:cNvSpPr>
          <p:nvPr/>
        </p:nvSpPr>
        <p:spPr bwMode="auto">
          <a:xfrm>
            <a:off x="2389188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 noChangeArrowheads="1"/>
          </p:cNvSpPr>
          <p:nvPr/>
        </p:nvSpPr>
        <p:spPr bwMode="auto">
          <a:xfrm>
            <a:off x="1371600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 noChangeArrowheads="1"/>
          </p:cNvSpPr>
          <p:nvPr/>
        </p:nvSpPr>
        <p:spPr bwMode="auto">
          <a:xfrm>
            <a:off x="1811338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Freeform 13"/>
          <p:cNvSpPr>
            <a:spLocks noChangeArrowheads="1"/>
          </p:cNvSpPr>
          <p:nvPr/>
        </p:nvSpPr>
        <p:spPr bwMode="auto">
          <a:xfrm>
            <a:off x="7342188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Freeform 14"/>
          <p:cNvSpPr>
            <a:spLocks noChangeArrowheads="1"/>
          </p:cNvSpPr>
          <p:nvPr/>
        </p:nvSpPr>
        <p:spPr bwMode="auto">
          <a:xfrm>
            <a:off x="7105650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2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2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9" name="Freeform 15"/>
          <p:cNvSpPr>
            <a:spLocks noChangeArrowheads="1"/>
          </p:cNvSpPr>
          <p:nvPr/>
        </p:nvSpPr>
        <p:spPr bwMode="auto">
          <a:xfrm>
            <a:off x="7448550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0" name="Freeform 16"/>
          <p:cNvSpPr>
            <a:spLocks noChangeArrowheads="1"/>
          </p:cNvSpPr>
          <p:nvPr/>
        </p:nvSpPr>
        <p:spPr bwMode="auto">
          <a:xfrm>
            <a:off x="7105650" y="4525963"/>
            <a:ext cx="1363663" cy="682625"/>
          </a:xfrm>
          <a:custGeom>
            <a:avLst/>
            <a:gdLst>
              <a:gd name="T0" fmla="*/ 219 w 859"/>
              <a:gd name="T1" fmla="*/ 430 h 430"/>
              <a:gd name="T2" fmla="*/ 0 w 859"/>
              <a:gd name="T3" fmla="*/ 189 h 430"/>
              <a:gd name="T4" fmla="*/ 579 w 859"/>
              <a:gd name="T5" fmla="*/ 0 h 430"/>
              <a:gd name="T6" fmla="*/ 859 w 859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9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9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2" name="Text Box 18"/>
          <p:cNvSpPr txBox="1">
            <a:spLocks noChangeArrowheads="1"/>
          </p:cNvSpPr>
          <p:nvPr/>
        </p:nvSpPr>
        <p:spPr bwMode="auto">
          <a:xfrm>
            <a:off x="3298825" y="6859588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6163" name="Line 19"/>
          <p:cNvSpPr>
            <a:spLocks noChangeShapeType="1"/>
          </p:cNvSpPr>
          <p:nvPr/>
        </p:nvSpPr>
        <p:spPr bwMode="auto">
          <a:xfrm>
            <a:off x="396875" y="1439863"/>
            <a:ext cx="9355138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4" name="Text Box 20"/>
          <p:cNvSpPr txBox="1">
            <a:spLocks noChangeArrowheads="1"/>
          </p:cNvSpPr>
          <p:nvPr/>
        </p:nvSpPr>
        <p:spPr bwMode="auto">
          <a:xfrm>
            <a:off x="396875" y="361950"/>
            <a:ext cx="9610725" cy="1077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 marL="820738" indent="-82073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50000"/>
              </a:spcAft>
            </a:pPr>
            <a:r>
              <a:rPr lang="en-US" altLang="es-EC" sz="3600" b="1" dirty="0">
                <a:solidFill>
                  <a:srgbClr val="000000"/>
                </a:solidFill>
                <a:latin typeface="Helv" pitchFamily="34" charset="0"/>
              </a:rPr>
              <a:t>4.0 Workarounds, known problems, resolutions</a:t>
            </a:r>
          </a:p>
        </p:txBody>
      </p:sp>
      <p:sp>
        <p:nvSpPr>
          <p:cNvPr id="2" name="1 Rectángulo"/>
          <p:cNvSpPr/>
          <p:nvPr/>
        </p:nvSpPr>
        <p:spPr>
          <a:xfrm>
            <a:off x="419592" y="1575332"/>
            <a:ext cx="8584707" cy="29177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 dirty="0">
                <a:solidFill>
                  <a:srgbClr val="000000"/>
                </a:solidFill>
                <a:latin typeface="Helv" pitchFamily="34" charset="0"/>
              </a:rPr>
              <a:t>Restoring </a:t>
            </a:r>
            <a:r>
              <a:rPr lang="en-US" altLang="es-EC" sz="3600" i="1" dirty="0">
                <a:solidFill>
                  <a:srgbClr val="000000"/>
                </a:solidFill>
                <a:latin typeface="Helv" pitchFamily="34" charset="0"/>
              </a:rPr>
              <a:t>config.sys</a:t>
            </a:r>
            <a:r>
              <a:rPr lang="en-US" altLang="es-EC" sz="3600" dirty="0">
                <a:solidFill>
                  <a:srgbClr val="000000"/>
                </a:solidFill>
                <a:latin typeface="Helv" pitchFamily="34" charset="0"/>
              </a:rPr>
              <a:t> and </a:t>
            </a:r>
            <a:r>
              <a:rPr lang="en-US" altLang="es-EC" sz="3600" i="1" dirty="0" smtClean="0">
                <a:solidFill>
                  <a:srgbClr val="000000"/>
                </a:solidFill>
                <a:latin typeface="Helv" pitchFamily="34" charset="0"/>
              </a:rPr>
              <a:t>autoexec.bat</a:t>
            </a:r>
            <a:endParaRPr lang="en-US" altLang="es-EC" sz="3600" dirty="0">
              <a:solidFill>
                <a:srgbClr val="000000"/>
              </a:solidFill>
              <a:latin typeface="Helv" pitchFamily="34" charset="0"/>
            </a:endParaRPr>
          </a:p>
          <a:p>
            <a:pPr algn="just"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 dirty="0" err="1">
                <a:solidFill>
                  <a:srgbClr val="000000"/>
                </a:solidFill>
                <a:latin typeface="Helv" pitchFamily="34" charset="0"/>
              </a:rPr>
              <a:t>Defraging</a:t>
            </a:r>
            <a:r>
              <a:rPr lang="en-US" altLang="es-EC" sz="3600" dirty="0">
                <a:solidFill>
                  <a:srgbClr val="000000"/>
                </a:solidFill>
                <a:latin typeface="Helv" pitchFamily="34" charset="0"/>
              </a:rPr>
              <a:t> the FAT file system</a:t>
            </a:r>
          </a:p>
          <a:p>
            <a:pPr algn="just"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 dirty="0">
                <a:solidFill>
                  <a:srgbClr val="000000"/>
                </a:solidFill>
                <a:latin typeface="Helv" pitchFamily="34" charset="0"/>
              </a:rPr>
              <a:t>DOS environment size</a:t>
            </a:r>
          </a:p>
          <a:p>
            <a:pPr algn="just"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 dirty="0">
                <a:solidFill>
                  <a:srgbClr val="000000"/>
                </a:solidFill>
                <a:latin typeface="Helv" pitchFamily="34" charset="0"/>
              </a:rPr>
              <a:t>Incorrect DOS version</a:t>
            </a:r>
            <a:endParaRPr lang="en-US" altLang="es-EC" sz="3600" dirty="0">
              <a:solidFill>
                <a:srgbClr val="000000"/>
              </a:solidFill>
              <a:latin typeface="Helv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Rectangle 3"/>
          <p:cNvSpPr>
            <a:spLocks noChangeArrowheads="1"/>
          </p:cNvSpPr>
          <p:nvPr/>
        </p:nvSpPr>
        <p:spPr bwMode="auto">
          <a:xfrm>
            <a:off x="261938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266700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Freeform 5"/>
          <p:cNvSpPr>
            <a:spLocks noChangeArrowheads="1"/>
          </p:cNvSpPr>
          <p:nvPr/>
        </p:nvSpPr>
        <p:spPr bwMode="auto">
          <a:xfrm>
            <a:off x="4271963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Freeform 6"/>
          <p:cNvSpPr>
            <a:spLocks noChangeArrowheads="1"/>
          </p:cNvSpPr>
          <p:nvPr/>
        </p:nvSpPr>
        <p:spPr bwMode="auto">
          <a:xfrm>
            <a:off x="5314950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Freeform 7"/>
          <p:cNvSpPr>
            <a:spLocks noChangeArrowheads="1"/>
          </p:cNvSpPr>
          <p:nvPr/>
        </p:nvSpPr>
        <p:spPr bwMode="auto">
          <a:xfrm>
            <a:off x="4645025" y="4483100"/>
            <a:ext cx="1023938" cy="458788"/>
          </a:xfrm>
          <a:custGeom>
            <a:avLst/>
            <a:gdLst>
              <a:gd name="T0" fmla="*/ 545 w 645"/>
              <a:gd name="T1" fmla="*/ 289 h 289"/>
              <a:gd name="T2" fmla="*/ 645 w 645"/>
              <a:gd name="T3" fmla="*/ 135 h 289"/>
              <a:gd name="T4" fmla="*/ 204 w 645"/>
              <a:gd name="T5" fmla="*/ 0 h 289"/>
              <a:gd name="T6" fmla="*/ 0 w 645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89">
                <a:moveTo>
                  <a:pt x="545" y="289"/>
                </a:moveTo>
                <a:lnTo>
                  <a:pt x="645" y="135"/>
                </a:lnTo>
                <a:lnTo>
                  <a:pt x="204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Freeform 8"/>
          <p:cNvSpPr>
            <a:spLocks noChangeArrowheads="1"/>
          </p:cNvSpPr>
          <p:nvPr/>
        </p:nvSpPr>
        <p:spPr bwMode="auto">
          <a:xfrm>
            <a:off x="4445000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6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Freeform 9"/>
          <p:cNvSpPr>
            <a:spLocks noChangeArrowheads="1"/>
          </p:cNvSpPr>
          <p:nvPr/>
        </p:nvSpPr>
        <p:spPr bwMode="auto">
          <a:xfrm>
            <a:off x="1389063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0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0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8" name="Freeform 10"/>
          <p:cNvSpPr>
            <a:spLocks noChangeArrowheads="1"/>
          </p:cNvSpPr>
          <p:nvPr/>
        </p:nvSpPr>
        <p:spPr bwMode="auto">
          <a:xfrm>
            <a:off x="2411413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Freeform 11"/>
          <p:cNvSpPr>
            <a:spLocks noChangeArrowheads="1"/>
          </p:cNvSpPr>
          <p:nvPr/>
        </p:nvSpPr>
        <p:spPr bwMode="auto">
          <a:xfrm>
            <a:off x="1393825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Freeform 12"/>
          <p:cNvSpPr>
            <a:spLocks noChangeArrowheads="1"/>
          </p:cNvSpPr>
          <p:nvPr/>
        </p:nvSpPr>
        <p:spPr bwMode="auto">
          <a:xfrm>
            <a:off x="1833563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Freeform 13"/>
          <p:cNvSpPr>
            <a:spLocks noChangeArrowheads="1"/>
          </p:cNvSpPr>
          <p:nvPr/>
        </p:nvSpPr>
        <p:spPr bwMode="auto">
          <a:xfrm>
            <a:off x="7364413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Freeform 14"/>
          <p:cNvSpPr>
            <a:spLocks noChangeArrowheads="1"/>
          </p:cNvSpPr>
          <p:nvPr/>
        </p:nvSpPr>
        <p:spPr bwMode="auto">
          <a:xfrm>
            <a:off x="7127875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3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3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3" name="Freeform 15"/>
          <p:cNvSpPr>
            <a:spLocks noChangeArrowheads="1"/>
          </p:cNvSpPr>
          <p:nvPr/>
        </p:nvSpPr>
        <p:spPr bwMode="auto">
          <a:xfrm>
            <a:off x="7470775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4" name="Freeform 16"/>
          <p:cNvSpPr>
            <a:spLocks noChangeArrowheads="1"/>
          </p:cNvSpPr>
          <p:nvPr/>
        </p:nvSpPr>
        <p:spPr bwMode="auto">
          <a:xfrm>
            <a:off x="7127875" y="4525963"/>
            <a:ext cx="1362075" cy="682625"/>
          </a:xfrm>
          <a:custGeom>
            <a:avLst/>
            <a:gdLst>
              <a:gd name="T0" fmla="*/ 219 w 858"/>
              <a:gd name="T1" fmla="*/ 430 h 430"/>
              <a:gd name="T2" fmla="*/ 0 w 858"/>
              <a:gd name="T3" fmla="*/ 189 h 430"/>
              <a:gd name="T4" fmla="*/ 579 w 858"/>
              <a:gd name="T5" fmla="*/ 0 h 430"/>
              <a:gd name="T6" fmla="*/ 858 w 858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8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5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7186" name="Text Box 18"/>
          <p:cNvSpPr txBox="1">
            <a:spLocks noChangeArrowheads="1"/>
          </p:cNvSpPr>
          <p:nvPr/>
        </p:nvSpPr>
        <p:spPr bwMode="auto">
          <a:xfrm>
            <a:off x="2039938" y="2222500"/>
            <a:ext cx="5776912" cy="133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sz="4800" b="1">
                <a:solidFill>
                  <a:srgbClr val="000000"/>
                </a:solidFill>
                <a:latin typeface="Helvetica" pitchFamily="34" charset="0"/>
              </a:rPr>
              <a:t>General Information</a:t>
            </a:r>
          </a:p>
          <a:p>
            <a:pPr>
              <a:lnSpc>
                <a:spcPct val="90000"/>
              </a:lnSpc>
            </a:pPr>
            <a:r>
              <a:rPr lang="en-US" altLang="es-EC" sz="4800" b="1">
                <a:solidFill>
                  <a:srgbClr val="000000"/>
                </a:solidFill>
                <a:latin typeface="Helvetica" pitchFamily="34" charset="0"/>
              </a:rPr>
              <a:t>(Kernel Changes)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3"/>
          <p:cNvSpPr>
            <a:spLocks noChangeArrowheads="1"/>
          </p:cNvSpPr>
          <p:nvPr/>
        </p:nvSpPr>
        <p:spPr bwMode="auto">
          <a:xfrm>
            <a:off x="261938" y="542925"/>
            <a:ext cx="9617075" cy="6969125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266700" y="5630863"/>
            <a:ext cx="9609138" cy="19161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Freeform 5"/>
          <p:cNvSpPr>
            <a:spLocks noChangeArrowheads="1"/>
          </p:cNvSpPr>
          <p:nvPr/>
        </p:nvSpPr>
        <p:spPr bwMode="auto">
          <a:xfrm>
            <a:off x="4271963" y="5911850"/>
            <a:ext cx="1146175" cy="487363"/>
          </a:xfrm>
          <a:custGeom>
            <a:avLst/>
            <a:gdLst>
              <a:gd name="T0" fmla="*/ 722 w 722"/>
              <a:gd name="T1" fmla="*/ 29 h 307"/>
              <a:gd name="T2" fmla="*/ 722 w 722"/>
              <a:gd name="T3" fmla="*/ 307 h 307"/>
              <a:gd name="T4" fmla="*/ 0 w 722"/>
              <a:gd name="T5" fmla="*/ 277 h 307"/>
              <a:gd name="T6" fmla="*/ 174 w 722"/>
              <a:gd name="T7" fmla="*/ 0 h 30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07">
                <a:moveTo>
                  <a:pt x="722" y="29"/>
                </a:moveTo>
                <a:lnTo>
                  <a:pt x="722" y="307"/>
                </a:lnTo>
                <a:lnTo>
                  <a:pt x="0" y="277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Freeform 6"/>
          <p:cNvSpPr>
            <a:spLocks noChangeArrowheads="1"/>
          </p:cNvSpPr>
          <p:nvPr/>
        </p:nvSpPr>
        <p:spPr bwMode="auto">
          <a:xfrm>
            <a:off x="5314950" y="4838700"/>
            <a:ext cx="354013" cy="944563"/>
          </a:xfrm>
          <a:custGeom>
            <a:avLst/>
            <a:gdLst>
              <a:gd name="T0" fmla="*/ 0 w 223"/>
              <a:gd name="T1" fmla="*/ 595 h 595"/>
              <a:gd name="T2" fmla="*/ 117 w 223"/>
              <a:gd name="T3" fmla="*/ 341 h 595"/>
              <a:gd name="T4" fmla="*/ 223 w 223"/>
              <a:gd name="T5" fmla="*/ 0 h 595"/>
              <a:gd name="T6" fmla="*/ 116 w 223"/>
              <a:gd name="T7" fmla="*/ 153 h 5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595">
                <a:moveTo>
                  <a:pt x="0" y="595"/>
                </a:moveTo>
                <a:lnTo>
                  <a:pt x="117" y="341"/>
                </a:lnTo>
                <a:lnTo>
                  <a:pt x="223" y="0"/>
                </a:lnTo>
                <a:lnTo>
                  <a:pt x="116" y="153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Freeform 7"/>
          <p:cNvSpPr>
            <a:spLocks noChangeArrowheads="1"/>
          </p:cNvSpPr>
          <p:nvPr/>
        </p:nvSpPr>
        <p:spPr bwMode="auto">
          <a:xfrm>
            <a:off x="4645025" y="4637088"/>
            <a:ext cx="1023938" cy="434975"/>
          </a:xfrm>
          <a:custGeom>
            <a:avLst/>
            <a:gdLst>
              <a:gd name="T0" fmla="*/ 545 w 645"/>
              <a:gd name="T1" fmla="*/ 274 h 274"/>
              <a:gd name="T2" fmla="*/ 645 w 645"/>
              <a:gd name="T3" fmla="*/ 127 h 274"/>
              <a:gd name="T4" fmla="*/ 204 w 645"/>
              <a:gd name="T5" fmla="*/ 0 h 274"/>
              <a:gd name="T6" fmla="*/ 0 w 645"/>
              <a:gd name="T7" fmla="*/ 126 h 2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74">
                <a:moveTo>
                  <a:pt x="545" y="274"/>
                </a:moveTo>
                <a:lnTo>
                  <a:pt x="645" y="127"/>
                </a:lnTo>
                <a:lnTo>
                  <a:pt x="204" y="0"/>
                </a:lnTo>
                <a:lnTo>
                  <a:pt x="0" y="126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Freeform 8"/>
          <p:cNvSpPr>
            <a:spLocks noChangeArrowheads="1"/>
          </p:cNvSpPr>
          <p:nvPr/>
        </p:nvSpPr>
        <p:spPr bwMode="auto">
          <a:xfrm>
            <a:off x="4445000" y="4837113"/>
            <a:ext cx="1068388" cy="942975"/>
          </a:xfrm>
          <a:custGeom>
            <a:avLst/>
            <a:gdLst>
              <a:gd name="T0" fmla="*/ 0 w 673"/>
              <a:gd name="T1" fmla="*/ 451 h 594"/>
              <a:gd name="T2" fmla="*/ 544 w 673"/>
              <a:gd name="T3" fmla="*/ 594 h 594"/>
              <a:gd name="T4" fmla="*/ 673 w 673"/>
              <a:gd name="T5" fmla="*/ 145 h 594"/>
              <a:gd name="T6" fmla="*/ 126 w 673"/>
              <a:gd name="T7" fmla="*/ 0 h 5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594">
                <a:moveTo>
                  <a:pt x="0" y="451"/>
                </a:moveTo>
                <a:lnTo>
                  <a:pt x="544" y="594"/>
                </a:lnTo>
                <a:lnTo>
                  <a:pt x="673" y="145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Freeform 9"/>
          <p:cNvSpPr>
            <a:spLocks noChangeArrowheads="1"/>
          </p:cNvSpPr>
          <p:nvPr/>
        </p:nvSpPr>
        <p:spPr bwMode="auto">
          <a:xfrm>
            <a:off x="1389063" y="6351588"/>
            <a:ext cx="1968500" cy="1179512"/>
          </a:xfrm>
          <a:custGeom>
            <a:avLst/>
            <a:gdLst>
              <a:gd name="T0" fmla="*/ 0 w 1240"/>
              <a:gd name="T1" fmla="*/ 364 h 743"/>
              <a:gd name="T2" fmla="*/ 720 w 1240"/>
              <a:gd name="T3" fmla="*/ 743 h 743"/>
              <a:gd name="T4" fmla="*/ 1240 w 1240"/>
              <a:gd name="T5" fmla="*/ 306 h 743"/>
              <a:gd name="T6" fmla="*/ 460 w 1240"/>
              <a:gd name="T7" fmla="*/ 0 h 74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43">
                <a:moveTo>
                  <a:pt x="0" y="364"/>
                </a:moveTo>
                <a:lnTo>
                  <a:pt x="720" y="743"/>
                </a:lnTo>
                <a:lnTo>
                  <a:pt x="1240" y="306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2" name="Freeform 10"/>
          <p:cNvSpPr>
            <a:spLocks noChangeArrowheads="1"/>
          </p:cNvSpPr>
          <p:nvPr/>
        </p:nvSpPr>
        <p:spPr bwMode="auto">
          <a:xfrm>
            <a:off x="2411413" y="5499100"/>
            <a:ext cx="950912" cy="1370013"/>
          </a:xfrm>
          <a:custGeom>
            <a:avLst/>
            <a:gdLst>
              <a:gd name="T0" fmla="*/ 0 w 599"/>
              <a:gd name="T1" fmla="*/ 863 h 863"/>
              <a:gd name="T2" fmla="*/ 377 w 599"/>
              <a:gd name="T3" fmla="*/ 461 h 863"/>
              <a:gd name="T4" fmla="*/ 599 w 599"/>
              <a:gd name="T5" fmla="*/ 0 h 863"/>
              <a:gd name="T6" fmla="*/ 311 w 599"/>
              <a:gd name="T7" fmla="*/ 223 h 8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863">
                <a:moveTo>
                  <a:pt x="0" y="863"/>
                </a:moveTo>
                <a:lnTo>
                  <a:pt x="377" y="461"/>
                </a:lnTo>
                <a:lnTo>
                  <a:pt x="599" y="0"/>
                </a:lnTo>
                <a:lnTo>
                  <a:pt x="311" y="223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1393825" y="5237163"/>
            <a:ext cx="1512888" cy="1633537"/>
          </a:xfrm>
          <a:custGeom>
            <a:avLst/>
            <a:gdLst>
              <a:gd name="T0" fmla="*/ 0 w 953"/>
              <a:gd name="T1" fmla="*/ 631 h 1029"/>
              <a:gd name="T2" fmla="*/ 645 w 953"/>
              <a:gd name="T3" fmla="*/ 1029 h 1029"/>
              <a:gd name="T4" fmla="*/ 953 w 953"/>
              <a:gd name="T5" fmla="*/ 390 h 1029"/>
              <a:gd name="T6" fmla="*/ 277 w 953"/>
              <a:gd name="T7" fmla="*/ 0 h 10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29">
                <a:moveTo>
                  <a:pt x="0" y="631"/>
                </a:moveTo>
                <a:lnTo>
                  <a:pt x="645" y="1029"/>
                </a:lnTo>
                <a:lnTo>
                  <a:pt x="953" y="390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1833563" y="4972050"/>
            <a:ext cx="1530350" cy="882650"/>
          </a:xfrm>
          <a:custGeom>
            <a:avLst/>
            <a:gdLst>
              <a:gd name="T0" fmla="*/ 676 w 964"/>
              <a:gd name="T1" fmla="*/ 556 h 556"/>
              <a:gd name="T2" fmla="*/ 964 w 964"/>
              <a:gd name="T3" fmla="*/ 332 h 556"/>
              <a:gd name="T4" fmla="*/ 353 w 964"/>
              <a:gd name="T5" fmla="*/ 0 h 556"/>
              <a:gd name="T6" fmla="*/ 0 w 964"/>
              <a:gd name="T7" fmla="*/ 167 h 5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56">
                <a:moveTo>
                  <a:pt x="676" y="556"/>
                </a:moveTo>
                <a:lnTo>
                  <a:pt x="964" y="332"/>
                </a:lnTo>
                <a:lnTo>
                  <a:pt x="353" y="0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7364413" y="6073775"/>
            <a:ext cx="1530350" cy="950913"/>
          </a:xfrm>
          <a:custGeom>
            <a:avLst/>
            <a:gdLst>
              <a:gd name="T0" fmla="*/ 0 w 964"/>
              <a:gd name="T1" fmla="*/ 146 h 599"/>
              <a:gd name="T2" fmla="*/ 185 w 964"/>
              <a:gd name="T3" fmla="*/ 599 h 599"/>
              <a:gd name="T4" fmla="*/ 964 w 964"/>
              <a:gd name="T5" fmla="*/ 407 h 599"/>
              <a:gd name="T6" fmla="*/ 675 w 964"/>
              <a:gd name="T7" fmla="*/ 0 h 59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99">
                <a:moveTo>
                  <a:pt x="0" y="146"/>
                </a:moveTo>
                <a:lnTo>
                  <a:pt x="185" y="599"/>
                </a:lnTo>
                <a:lnTo>
                  <a:pt x="964" y="407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Freeform 14"/>
          <p:cNvSpPr>
            <a:spLocks noChangeArrowheads="1"/>
          </p:cNvSpPr>
          <p:nvPr/>
        </p:nvSpPr>
        <p:spPr bwMode="auto">
          <a:xfrm>
            <a:off x="7127875" y="4962525"/>
            <a:ext cx="614363" cy="1260475"/>
          </a:xfrm>
          <a:custGeom>
            <a:avLst/>
            <a:gdLst>
              <a:gd name="T0" fmla="*/ 387 w 387"/>
              <a:gd name="T1" fmla="*/ 794 h 794"/>
              <a:gd name="T2" fmla="*/ 123 w 387"/>
              <a:gd name="T3" fmla="*/ 409 h 794"/>
              <a:gd name="T4" fmla="*/ 0 w 387"/>
              <a:gd name="T5" fmla="*/ 0 h 794"/>
              <a:gd name="T6" fmla="*/ 224 w 387"/>
              <a:gd name="T7" fmla="*/ 219 h 7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794">
                <a:moveTo>
                  <a:pt x="387" y="794"/>
                </a:moveTo>
                <a:lnTo>
                  <a:pt x="123" y="409"/>
                </a:lnTo>
                <a:lnTo>
                  <a:pt x="0" y="0"/>
                </a:lnTo>
                <a:lnTo>
                  <a:pt x="224" y="219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7" name="Freeform 15"/>
          <p:cNvSpPr>
            <a:spLocks noChangeArrowheads="1"/>
          </p:cNvSpPr>
          <p:nvPr/>
        </p:nvSpPr>
        <p:spPr bwMode="auto">
          <a:xfrm>
            <a:off x="7470775" y="4964113"/>
            <a:ext cx="1249363" cy="1246187"/>
          </a:xfrm>
          <a:custGeom>
            <a:avLst/>
            <a:gdLst>
              <a:gd name="T0" fmla="*/ 787 w 787"/>
              <a:gd name="T1" fmla="*/ 555 h 785"/>
              <a:gd name="T2" fmla="*/ 170 w 787"/>
              <a:gd name="T3" fmla="*/ 785 h 785"/>
              <a:gd name="T4" fmla="*/ 0 w 787"/>
              <a:gd name="T5" fmla="*/ 221 h 785"/>
              <a:gd name="T6" fmla="*/ 644 w 787"/>
              <a:gd name="T7" fmla="*/ 0 h 7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785">
                <a:moveTo>
                  <a:pt x="787" y="555"/>
                </a:moveTo>
                <a:lnTo>
                  <a:pt x="170" y="785"/>
                </a:lnTo>
                <a:lnTo>
                  <a:pt x="0" y="221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Freeform 16"/>
          <p:cNvSpPr>
            <a:spLocks noChangeArrowheads="1"/>
          </p:cNvSpPr>
          <p:nvPr/>
        </p:nvSpPr>
        <p:spPr bwMode="auto">
          <a:xfrm>
            <a:off x="7127875" y="4676775"/>
            <a:ext cx="1362075" cy="649288"/>
          </a:xfrm>
          <a:custGeom>
            <a:avLst/>
            <a:gdLst>
              <a:gd name="T0" fmla="*/ 219 w 858"/>
              <a:gd name="T1" fmla="*/ 409 h 409"/>
              <a:gd name="T2" fmla="*/ 0 w 858"/>
              <a:gd name="T3" fmla="*/ 180 h 409"/>
              <a:gd name="T4" fmla="*/ 579 w 858"/>
              <a:gd name="T5" fmla="*/ 0 h 409"/>
              <a:gd name="T6" fmla="*/ 858 w 858"/>
              <a:gd name="T7" fmla="*/ 174 h 40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09">
                <a:moveTo>
                  <a:pt x="219" y="409"/>
                </a:moveTo>
                <a:lnTo>
                  <a:pt x="0" y="180"/>
                </a:lnTo>
                <a:lnTo>
                  <a:pt x="579" y="0"/>
                </a:lnTo>
                <a:lnTo>
                  <a:pt x="858" y="174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Text Box 17"/>
          <p:cNvSpPr txBox="1">
            <a:spLocks noChangeArrowheads="1"/>
          </p:cNvSpPr>
          <p:nvPr/>
        </p:nvSpPr>
        <p:spPr bwMode="auto">
          <a:xfrm>
            <a:off x="423863" y="1301750"/>
            <a:ext cx="6446837" cy="3621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 marL="187325" indent="-18732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1.0 Memory Management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2.0 Kernel Heap Management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3.0 System Initialization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4.0 Loader Changes</a:t>
            </a:r>
          </a:p>
          <a:p>
            <a:pPr>
              <a:lnSpc>
                <a:spcPct val="90000"/>
              </a:lnSpc>
              <a:spcAft>
                <a:spcPct val="50000"/>
              </a:spcAft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 sz="3600">
                <a:solidFill>
                  <a:srgbClr val="000000"/>
                </a:solidFill>
                <a:latin typeface="Helv" pitchFamily="34" charset="0"/>
              </a:rPr>
              <a:t>5.0 New APIs</a:t>
            </a:r>
          </a:p>
        </p:txBody>
      </p:sp>
      <p:sp>
        <p:nvSpPr>
          <p:cNvPr id="8210" name="Text Box 18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8211" name="Line 19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2" name="Text Box 20"/>
          <p:cNvSpPr txBox="1">
            <a:spLocks noChangeArrowheads="1"/>
          </p:cNvSpPr>
          <p:nvPr/>
        </p:nvSpPr>
        <p:spPr bwMode="auto">
          <a:xfrm>
            <a:off x="592138" y="247650"/>
            <a:ext cx="4322762" cy="565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General Information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Rectangle 3"/>
          <p:cNvSpPr>
            <a:spLocks noChangeArrowheads="1"/>
          </p:cNvSpPr>
          <p:nvPr/>
        </p:nvSpPr>
        <p:spPr bwMode="auto">
          <a:xfrm>
            <a:off x="261938" y="1439863"/>
            <a:ext cx="9617075" cy="60769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266700" y="5875338"/>
            <a:ext cx="9609138" cy="1671637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1" name="Freeform 5"/>
          <p:cNvSpPr>
            <a:spLocks noChangeArrowheads="1"/>
          </p:cNvSpPr>
          <p:nvPr/>
        </p:nvSpPr>
        <p:spPr bwMode="auto">
          <a:xfrm>
            <a:off x="4271963" y="6122988"/>
            <a:ext cx="1146175" cy="423862"/>
          </a:xfrm>
          <a:custGeom>
            <a:avLst/>
            <a:gdLst>
              <a:gd name="T0" fmla="*/ 722 w 722"/>
              <a:gd name="T1" fmla="*/ 24 h 267"/>
              <a:gd name="T2" fmla="*/ 722 w 722"/>
              <a:gd name="T3" fmla="*/ 267 h 267"/>
              <a:gd name="T4" fmla="*/ 0 w 722"/>
              <a:gd name="T5" fmla="*/ 241 h 267"/>
              <a:gd name="T6" fmla="*/ 174 w 722"/>
              <a:gd name="T7" fmla="*/ 0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267">
                <a:moveTo>
                  <a:pt x="722" y="24"/>
                </a:moveTo>
                <a:lnTo>
                  <a:pt x="722" y="267"/>
                </a:lnTo>
                <a:lnTo>
                  <a:pt x="0" y="24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2" name="Freeform 6"/>
          <p:cNvSpPr>
            <a:spLocks noChangeArrowheads="1"/>
          </p:cNvSpPr>
          <p:nvPr/>
        </p:nvSpPr>
        <p:spPr bwMode="auto">
          <a:xfrm>
            <a:off x="5314950" y="5186363"/>
            <a:ext cx="354013" cy="822325"/>
          </a:xfrm>
          <a:custGeom>
            <a:avLst/>
            <a:gdLst>
              <a:gd name="T0" fmla="*/ 0 w 223"/>
              <a:gd name="T1" fmla="*/ 518 h 518"/>
              <a:gd name="T2" fmla="*/ 117 w 223"/>
              <a:gd name="T3" fmla="*/ 297 h 518"/>
              <a:gd name="T4" fmla="*/ 223 w 223"/>
              <a:gd name="T5" fmla="*/ 0 h 518"/>
              <a:gd name="T6" fmla="*/ 116 w 223"/>
              <a:gd name="T7" fmla="*/ 133 h 5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518">
                <a:moveTo>
                  <a:pt x="0" y="518"/>
                </a:moveTo>
                <a:lnTo>
                  <a:pt x="117" y="297"/>
                </a:lnTo>
                <a:lnTo>
                  <a:pt x="223" y="0"/>
                </a:lnTo>
                <a:lnTo>
                  <a:pt x="116" y="133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3" name="Freeform 7"/>
          <p:cNvSpPr>
            <a:spLocks noChangeArrowheads="1"/>
          </p:cNvSpPr>
          <p:nvPr/>
        </p:nvSpPr>
        <p:spPr bwMode="auto">
          <a:xfrm>
            <a:off x="4645025" y="5010150"/>
            <a:ext cx="1023938" cy="379413"/>
          </a:xfrm>
          <a:custGeom>
            <a:avLst/>
            <a:gdLst>
              <a:gd name="T0" fmla="*/ 545 w 645"/>
              <a:gd name="T1" fmla="*/ 239 h 239"/>
              <a:gd name="T2" fmla="*/ 645 w 645"/>
              <a:gd name="T3" fmla="*/ 111 h 239"/>
              <a:gd name="T4" fmla="*/ 204 w 645"/>
              <a:gd name="T5" fmla="*/ 0 h 239"/>
              <a:gd name="T6" fmla="*/ 0 w 645"/>
              <a:gd name="T7" fmla="*/ 110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39">
                <a:moveTo>
                  <a:pt x="545" y="239"/>
                </a:moveTo>
                <a:lnTo>
                  <a:pt x="645" y="111"/>
                </a:lnTo>
                <a:lnTo>
                  <a:pt x="204" y="0"/>
                </a:lnTo>
                <a:lnTo>
                  <a:pt x="0" y="110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4" name="Freeform 8"/>
          <p:cNvSpPr>
            <a:spLocks noChangeArrowheads="1"/>
          </p:cNvSpPr>
          <p:nvPr/>
        </p:nvSpPr>
        <p:spPr bwMode="auto">
          <a:xfrm>
            <a:off x="4445000" y="5184775"/>
            <a:ext cx="1068388" cy="822325"/>
          </a:xfrm>
          <a:custGeom>
            <a:avLst/>
            <a:gdLst>
              <a:gd name="T0" fmla="*/ 0 w 673"/>
              <a:gd name="T1" fmla="*/ 393 h 518"/>
              <a:gd name="T2" fmla="*/ 544 w 673"/>
              <a:gd name="T3" fmla="*/ 518 h 518"/>
              <a:gd name="T4" fmla="*/ 673 w 673"/>
              <a:gd name="T5" fmla="*/ 127 h 518"/>
              <a:gd name="T6" fmla="*/ 126 w 673"/>
              <a:gd name="T7" fmla="*/ 0 h 51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518">
                <a:moveTo>
                  <a:pt x="0" y="393"/>
                </a:moveTo>
                <a:lnTo>
                  <a:pt x="544" y="518"/>
                </a:lnTo>
                <a:lnTo>
                  <a:pt x="673" y="127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5" name="Freeform 9"/>
          <p:cNvSpPr>
            <a:spLocks noChangeArrowheads="1"/>
          </p:cNvSpPr>
          <p:nvPr/>
        </p:nvSpPr>
        <p:spPr bwMode="auto">
          <a:xfrm>
            <a:off x="1389063" y="6505575"/>
            <a:ext cx="1968500" cy="1028700"/>
          </a:xfrm>
          <a:custGeom>
            <a:avLst/>
            <a:gdLst>
              <a:gd name="T0" fmla="*/ 0 w 1240"/>
              <a:gd name="T1" fmla="*/ 317 h 648"/>
              <a:gd name="T2" fmla="*/ 720 w 1240"/>
              <a:gd name="T3" fmla="*/ 648 h 648"/>
              <a:gd name="T4" fmla="*/ 1240 w 1240"/>
              <a:gd name="T5" fmla="*/ 267 h 648"/>
              <a:gd name="T6" fmla="*/ 460 w 1240"/>
              <a:gd name="T7" fmla="*/ 0 h 64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648">
                <a:moveTo>
                  <a:pt x="0" y="317"/>
                </a:moveTo>
                <a:lnTo>
                  <a:pt x="720" y="648"/>
                </a:lnTo>
                <a:lnTo>
                  <a:pt x="1240" y="267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6" name="Freeform 10"/>
          <p:cNvSpPr>
            <a:spLocks noChangeArrowheads="1"/>
          </p:cNvSpPr>
          <p:nvPr/>
        </p:nvSpPr>
        <p:spPr bwMode="auto">
          <a:xfrm>
            <a:off x="2411413" y="5761038"/>
            <a:ext cx="950912" cy="1195387"/>
          </a:xfrm>
          <a:custGeom>
            <a:avLst/>
            <a:gdLst>
              <a:gd name="T0" fmla="*/ 0 w 599"/>
              <a:gd name="T1" fmla="*/ 753 h 753"/>
              <a:gd name="T2" fmla="*/ 377 w 599"/>
              <a:gd name="T3" fmla="*/ 402 h 753"/>
              <a:gd name="T4" fmla="*/ 599 w 599"/>
              <a:gd name="T5" fmla="*/ 0 h 753"/>
              <a:gd name="T6" fmla="*/ 311 w 599"/>
              <a:gd name="T7" fmla="*/ 195 h 75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753">
                <a:moveTo>
                  <a:pt x="0" y="753"/>
                </a:moveTo>
                <a:lnTo>
                  <a:pt x="377" y="402"/>
                </a:lnTo>
                <a:lnTo>
                  <a:pt x="599" y="0"/>
                </a:lnTo>
                <a:lnTo>
                  <a:pt x="311" y="19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7" name="Freeform 11"/>
          <p:cNvSpPr>
            <a:spLocks noChangeArrowheads="1"/>
          </p:cNvSpPr>
          <p:nvPr/>
        </p:nvSpPr>
        <p:spPr bwMode="auto">
          <a:xfrm>
            <a:off x="1393825" y="5534025"/>
            <a:ext cx="1512888" cy="1422400"/>
          </a:xfrm>
          <a:custGeom>
            <a:avLst/>
            <a:gdLst>
              <a:gd name="T0" fmla="*/ 0 w 953"/>
              <a:gd name="T1" fmla="*/ 549 h 896"/>
              <a:gd name="T2" fmla="*/ 645 w 953"/>
              <a:gd name="T3" fmla="*/ 896 h 896"/>
              <a:gd name="T4" fmla="*/ 953 w 953"/>
              <a:gd name="T5" fmla="*/ 339 h 896"/>
              <a:gd name="T6" fmla="*/ 277 w 953"/>
              <a:gd name="T7" fmla="*/ 0 h 8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896">
                <a:moveTo>
                  <a:pt x="0" y="549"/>
                </a:moveTo>
                <a:lnTo>
                  <a:pt x="645" y="896"/>
                </a:lnTo>
                <a:lnTo>
                  <a:pt x="953" y="33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8" name="Freeform 12"/>
          <p:cNvSpPr>
            <a:spLocks noChangeArrowheads="1"/>
          </p:cNvSpPr>
          <p:nvPr/>
        </p:nvSpPr>
        <p:spPr bwMode="auto">
          <a:xfrm>
            <a:off x="1833563" y="5303838"/>
            <a:ext cx="1530350" cy="766762"/>
          </a:xfrm>
          <a:custGeom>
            <a:avLst/>
            <a:gdLst>
              <a:gd name="T0" fmla="*/ 676 w 964"/>
              <a:gd name="T1" fmla="*/ 483 h 483"/>
              <a:gd name="T2" fmla="*/ 964 w 964"/>
              <a:gd name="T3" fmla="*/ 288 h 483"/>
              <a:gd name="T4" fmla="*/ 353 w 964"/>
              <a:gd name="T5" fmla="*/ 0 h 483"/>
              <a:gd name="T6" fmla="*/ 0 w 964"/>
              <a:gd name="T7" fmla="*/ 145 h 4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483">
                <a:moveTo>
                  <a:pt x="676" y="483"/>
                </a:moveTo>
                <a:lnTo>
                  <a:pt x="964" y="288"/>
                </a:lnTo>
                <a:lnTo>
                  <a:pt x="353" y="0"/>
                </a:lnTo>
                <a:lnTo>
                  <a:pt x="0" y="145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9" name="Freeform 13"/>
          <p:cNvSpPr>
            <a:spLocks noChangeArrowheads="1"/>
          </p:cNvSpPr>
          <p:nvPr/>
        </p:nvSpPr>
        <p:spPr bwMode="auto">
          <a:xfrm>
            <a:off x="7364413" y="6262688"/>
            <a:ext cx="1530350" cy="828675"/>
          </a:xfrm>
          <a:custGeom>
            <a:avLst/>
            <a:gdLst>
              <a:gd name="T0" fmla="*/ 0 w 964"/>
              <a:gd name="T1" fmla="*/ 127 h 522"/>
              <a:gd name="T2" fmla="*/ 185 w 964"/>
              <a:gd name="T3" fmla="*/ 522 h 522"/>
              <a:gd name="T4" fmla="*/ 964 w 964"/>
              <a:gd name="T5" fmla="*/ 355 h 522"/>
              <a:gd name="T6" fmla="*/ 675 w 964"/>
              <a:gd name="T7" fmla="*/ 0 h 5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22">
                <a:moveTo>
                  <a:pt x="0" y="127"/>
                </a:moveTo>
                <a:lnTo>
                  <a:pt x="185" y="522"/>
                </a:lnTo>
                <a:lnTo>
                  <a:pt x="964" y="355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0" name="Freeform 14"/>
          <p:cNvSpPr>
            <a:spLocks noChangeArrowheads="1"/>
          </p:cNvSpPr>
          <p:nvPr/>
        </p:nvSpPr>
        <p:spPr bwMode="auto">
          <a:xfrm>
            <a:off x="7127875" y="5292725"/>
            <a:ext cx="614363" cy="1100138"/>
          </a:xfrm>
          <a:custGeom>
            <a:avLst/>
            <a:gdLst>
              <a:gd name="T0" fmla="*/ 387 w 387"/>
              <a:gd name="T1" fmla="*/ 693 h 693"/>
              <a:gd name="T2" fmla="*/ 123 w 387"/>
              <a:gd name="T3" fmla="*/ 357 h 693"/>
              <a:gd name="T4" fmla="*/ 0 w 387"/>
              <a:gd name="T5" fmla="*/ 0 h 693"/>
              <a:gd name="T6" fmla="*/ 224 w 387"/>
              <a:gd name="T7" fmla="*/ 192 h 6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693">
                <a:moveTo>
                  <a:pt x="387" y="693"/>
                </a:moveTo>
                <a:lnTo>
                  <a:pt x="123" y="357"/>
                </a:lnTo>
                <a:lnTo>
                  <a:pt x="0" y="0"/>
                </a:lnTo>
                <a:lnTo>
                  <a:pt x="224" y="192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1" name="Freeform 15"/>
          <p:cNvSpPr>
            <a:spLocks noChangeArrowheads="1"/>
          </p:cNvSpPr>
          <p:nvPr/>
        </p:nvSpPr>
        <p:spPr bwMode="auto">
          <a:xfrm>
            <a:off x="7470775" y="5295900"/>
            <a:ext cx="1249363" cy="1085850"/>
          </a:xfrm>
          <a:custGeom>
            <a:avLst/>
            <a:gdLst>
              <a:gd name="T0" fmla="*/ 787 w 787"/>
              <a:gd name="T1" fmla="*/ 483 h 684"/>
              <a:gd name="T2" fmla="*/ 170 w 787"/>
              <a:gd name="T3" fmla="*/ 684 h 684"/>
              <a:gd name="T4" fmla="*/ 0 w 787"/>
              <a:gd name="T5" fmla="*/ 193 h 684"/>
              <a:gd name="T6" fmla="*/ 644 w 787"/>
              <a:gd name="T7" fmla="*/ 0 h 6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684">
                <a:moveTo>
                  <a:pt x="787" y="483"/>
                </a:moveTo>
                <a:lnTo>
                  <a:pt x="170" y="684"/>
                </a:lnTo>
                <a:lnTo>
                  <a:pt x="0" y="193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2" name="Freeform 16"/>
          <p:cNvSpPr>
            <a:spLocks noChangeArrowheads="1"/>
          </p:cNvSpPr>
          <p:nvPr/>
        </p:nvSpPr>
        <p:spPr bwMode="auto">
          <a:xfrm>
            <a:off x="7127875" y="5045075"/>
            <a:ext cx="1362075" cy="565150"/>
          </a:xfrm>
          <a:custGeom>
            <a:avLst/>
            <a:gdLst>
              <a:gd name="T0" fmla="*/ 219 w 858"/>
              <a:gd name="T1" fmla="*/ 356 h 356"/>
              <a:gd name="T2" fmla="*/ 0 w 858"/>
              <a:gd name="T3" fmla="*/ 156 h 356"/>
              <a:gd name="T4" fmla="*/ 579 w 858"/>
              <a:gd name="T5" fmla="*/ 0 h 356"/>
              <a:gd name="T6" fmla="*/ 858 w 858"/>
              <a:gd name="T7" fmla="*/ 151 h 3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356">
                <a:moveTo>
                  <a:pt x="219" y="356"/>
                </a:moveTo>
                <a:lnTo>
                  <a:pt x="0" y="156"/>
                </a:lnTo>
                <a:lnTo>
                  <a:pt x="579" y="0"/>
                </a:lnTo>
                <a:lnTo>
                  <a:pt x="858" y="151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3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9234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5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5411787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1.0 Memory Management</a:t>
            </a:r>
          </a:p>
        </p:txBody>
      </p:sp>
      <p:sp>
        <p:nvSpPr>
          <p:cNvPr id="9236" name="Text Box 20"/>
          <p:cNvSpPr txBox="1">
            <a:spLocks noChangeArrowheads="1"/>
          </p:cNvSpPr>
          <p:nvPr/>
        </p:nvSpPr>
        <p:spPr bwMode="auto">
          <a:xfrm>
            <a:off x="396875" y="1081088"/>
            <a:ext cx="9312275" cy="12652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Need ability to free shared memory allocated through SSALLOCMEM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and given to all processes that have registered through the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PMMERGE _DLL_InitTerm routine.</a:t>
            </a:r>
          </a:p>
        </p:txBody>
      </p:sp>
      <p:sp>
        <p:nvSpPr>
          <p:cNvPr id="9237" name="Text Box 21"/>
          <p:cNvSpPr txBox="1">
            <a:spLocks noChangeArrowheads="1"/>
          </p:cNvSpPr>
          <p:nvPr/>
        </p:nvSpPr>
        <p:spPr bwMode="auto">
          <a:xfrm>
            <a:off x="396875" y="2695575"/>
            <a:ext cx="7753350" cy="2197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1275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90000"/>
              </a:lnSpc>
            </a:pPr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</a:t>
            </a: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:</a:t>
            </a: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Private interface through DosSysCtl function 21.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Frees linear address space in the tiled region only.  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pPr lvl="1"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Uses a call to the VM function VMFreeAllContext.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Rectangle 3"/>
          <p:cNvSpPr>
            <a:spLocks noChangeArrowheads="1"/>
          </p:cNvSpPr>
          <p:nvPr/>
        </p:nvSpPr>
        <p:spPr bwMode="auto">
          <a:xfrm>
            <a:off x="261938" y="176213"/>
            <a:ext cx="9617075" cy="7334250"/>
          </a:xfrm>
          <a:prstGeom prst="rect">
            <a:avLst/>
          </a:prstGeom>
          <a:noFill/>
          <a:ln w="12700">
            <a:solidFill>
              <a:srgbClr val="FFFFFF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Rectangle 4"/>
          <p:cNvSpPr>
            <a:spLocks noChangeArrowheads="1"/>
          </p:cNvSpPr>
          <p:nvPr/>
        </p:nvSpPr>
        <p:spPr bwMode="auto">
          <a:xfrm>
            <a:off x="266700" y="5529263"/>
            <a:ext cx="9609138" cy="2017712"/>
          </a:xfrm>
          <a:prstGeom prst="rect">
            <a:avLst/>
          </a:prstGeom>
          <a:gradFill rotWithShape="0">
            <a:gsLst>
              <a:gs pos="0">
                <a:srgbClr val="A0A0A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A0A0A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Freeform 5"/>
          <p:cNvSpPr>
            <a:spLocks noChangeArrowheads="1"/>
          </p:cNvSpPr>
          <p:nvPr/>
        </p:nvSpPr>
        <p:spPr bwMode="auto">
          <a:xfrm>
            <a:off x="4271963" y="5826125"/>
            <a:ext cx="1146175" cy="511175"/>
          </a:xfrm>
          <a:custGeom>
            <a:avLst/>
            <a:gdLst>
              <a:gd name="T0" fmla="*/ 722 w 722"/>
              <a:gd name="T1" fmla="*/ 30 h 322"/>
              <a:gd name="T2" fmla="*/ 722 w 722"/>
              <a:gd name="T3" fmla="*/ 322 h 322"/>
              <a:gd name="T4" fmla="*/ 0 w 722"/>
              <a:gd name="T5" fmla="*/ 291 h 322"/>
              <a:gd name="T6" fmla="*/ 174 w 722"/>
              <a:gd name="T7" fmla="*/ 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22" h="322">
                <a:moveTo>
                  <a:pt x="722" y="30"/>
                </a:moveTo>
                <a:lnTo>
                  <a:pt x="722" y="322"/>
                </a:lnTo>
                <a:lnTo>
                  <a:pt x="0" y="291"/>
                </a:lnTo>
                <a:lnTo>
                  <a:pt x="174" y="0"/>
                </a:lnTo>
                <a:close/>
              </a:path>
            </a:pathLst>
          </a:custGeom>
          <a:solidFill>
            <a:srgbClr val="A0A0A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0A0A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Freeform 6"/>
          <p:cNvSpPr>
            <a:spLocks noChangeArrowheads="1"/>
          </p:cNvSpPr>
          <p:nvPr/>
        </p:nvSpPr>
        <p:spPr bwMode="auto">
          <a:xfrm>
            <a:off x="5314950" y="4697413"/>
            <a:ext cx="354013" cy="992187"/>
          </a:xfrm>
          <a:custGeom>
            <a:avLst/>
            <a:gdLst>
              <a:gd name="T0" fmla="*/ 0 w 223"/>
              <a:gd name="T1" fmla="*/ 625 h 625"/>
              <a:gd name="T2" fmla="*/ 117 w 223"/>
              <a:gd name="T3" fmla="*/ 358 h 625"/>
              <a:gd name="T4" fmla="*/ 223 w 223"/>
              <a:gd name="T5" fmla="*/ 0 h 625"/>
              <a:gd name="T6" fmla="*/ 116 w 223"/>
              <a:gd name="T7" fmla="*/ 160 h 6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625">
                <a:moveTo>
                  <a:pt x="0" y="625"/>
                </a:moveTo>
                <a:lnTo>
                  <a:pt x="117" y="358"/>
                </a:lnTo>
                <a:lnTo>
                  <a:pt x="223" y="0"/>
                </a:lnTo>
                <a:lnTo>
                  <a:pt x="116" y="160"/>
                </a:lnTo>
                <a:close/>
              </a:path>
            </a:pathLst>
          </a:custGeom>
          <a:solidFill>
            <a:srgbClr val="80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Freeform 7"/>
          <p:cNvSpPr>
            <a:spLocks noChangeArrowheads="1"/>
          </p:cNvSpPr>
          <p:nvPr/>
        </p:nvSpPr>
        <p:spPr bwMode="auto">
          <a:xfrm>
            <a:off x="4645025" y="4483100"/>
            <a:ext cx="1023938" cy="458788"/>
          </a:xfrm>
          <a:custGeom>
            <a:avLst/>
            <a:gdLst>
              <a:gd name="T0" fmla="*/ 545 w 645"/>
              <a:gd name="T1" fmla="*/ 289 h 289"/>
              <a:gd name="T2" fmla="*/ 645 w 645"/>
              <a:gd name="T3" fmla="*/ 135 h 289"/>
              <a:gd name="T4" fmla="*/ 204 w 645"/>
              <a:gd name="T5" fmla="*/ 0 h 289"/>
              <a:gd name="T6" fmla="*/ 0 w 645"/>
              <a:gd name="T7" fmla="*/ 133 h 2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45" h="289">
                <a:moveTo>
                  <a:pt x="545" y="289"/>
                </a:moveTo>
                <a:lnTo>
                  <a:pt x="645" y="135"/>
                </a:lnTo>
                <a:lnTo>
                  <a:pt x="204" y="0"/>
                </a:lnTo>
                <a:lnTo>
                  <a:pt x="0" y="133"/>
                </a:lnTo>
                <a:close/>
              </a:path>
            </a:pathLst>
          </a:custGeom>
          <a:gradFill rotWithShape="0">
            <a:gsLst>
              <a:gs pos="0">
                <a:srgbClr val="AE009C"/>
              </a:gs>
              <a:gs pos="100000">
                <a:srgbClr val="FF4090"/>
              </a:gs>
            </a:gsLst>
            <a:lin ang="0" scaled="1"/>
          </a:gradFill>
          <a:ln w="12700">
            <a:solidFill>
              <a:srgbClr val="AE009C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Freeform 8"/>
          <p:cNvSpPr>
            <a:spLocks noChangeArrowheads="1"/>
          </p:cNvSpPr>
          <p:nvPr/>
        </p:nvSpPr>
        <p:spPr bwMode="auto">
          <a:xfrm>
            <a:off x="4445000" y="4694238"/>
            <a:ext cx="1068388" cy="993775"/>
          </a:xfrm>
          <a:custGeom>
            <a:avLst/>
            <a:gdLst>
              <a:gd name="T0" fmla="*/ 0 w 673"/>
              <a:gd name="T1" fmla="*/ 475 h 626"/>
              <a:gd name="T2" fmla="*/ 544 w 673"/>
              <a:gd name="T3" fmla="*/ 626 h 626"/>
              <a:gd name="T4" fmla="*/ 673 w 673"/>
              <a:gd name="T5" fmla="*/ 153 h 626"/>
              <a:gd name="T6" fmla="*/ 126 w 673"/>
              <a:gd name="T7" fmla="*/ 0 h 6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73" h="626">
                <a:moveTo>
                  <a:pt x="0" y="475"/>
                </a:moveTo>
                <a:lnTo>
                  <a:pt x="544" y="626"/>
                </a:lnTo>
                <a:lnTo>
                  <a:pt x="673" y="153"/>
                </a:lnTo>
                <a:lnTo>
                  <a:pt x="126" y="0"/>
                </a:lnTo>
                <a:close/>
              </a:path>
            </a:pathLst>
          </a:custGeom>
          <a:solidFill>
            <a:srgbClr val="C100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C1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9" name="Freeform 9"/>
          <p:cNvSpPr>
            <a:spLocks noChangeArrowheads="1"/>
          </p:cNvSpPr>
          <p:nvPr/>
        </p:nvSpPr>
        <p:spPr bwMode="auto">
          <a:xfrm>
            <a:off x="1389063" y="6288088"/>
            <a:ext cx="1968500" cy="1243012"/>
          </a:xfrm>
          <a:custGeom>
            <a:avLst/>
            <a:gdLst>
              <a:gd name="T0" fmla="*/ 0 w 1240"/>
              <a:gd name="T1" fmla="*/ 384 h 783"/>
              <a:gd name="T2" fmla="*/ 720 w 1240"/>
              <a:gd name="T3" fmla="*/ 783 h 783"/>
              <a:gd name="T4" fmla="*/ 1240 w 1240"/>
              <a:gd name="T5" fmla="*/ 322 h 783"/>
              <a:gd name="T6" fmla="*/ 460 w 1240"/>
              <a:gd name="T7" fmla="*/ 0 h 7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40" h="783">
                <a:moveTo>
                  <a:pt x="0" y="384"/>
                </a:moveTo>
                <a:lnTo>
                  <a:pt x="720" y="783"/>
                </a:lnTo>
                <a:lnTo>
                  <a:pt x="1240" y="322"/>
                </a:lnTo>
                <a:lnTo>
                  <a:pt x="460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0" name="Freeform 10"/>
          <p:cNvSpPr>
            <a:spLocks noChangeArrowheads="1"/>
          </p:cNvSpPr>
          <p:nvPr/>
        </p:nvSpPr>
        <p:spPr bwMode="auto">
          <a:xfrm>
            <a:off x="2411413" y="5391150"/>
            <a:ext cx="950912" cy="1441450"/>
          </a:xfrm>
          <a:custGeom>
            <a:avLst/>
            <a:gdLst>
              <a:gd name="T0" fmla="*/ 0 w 599"/>
              <a:gd name="T1" fmla="*/ 908 h 908"/>
              <a:gd name="T2" fmla="*/ 377 w 599"/>
              <a:gd name="T3" fmla="*/ 485 h 908"/>
              <a:gd name="T4" fmla="*/ 599 w 599"/>
              <a:gd name="T5" fmla="*/ 0 h 908"/>
              <a:gd name="T6" fmla="*/ 311 w 599"/>
              <a:gd name="T7" fmla="*/ 235 h 90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599" h="908">
                <a:moveTo>
                  <a:pt x="0" y="908"/>
                </a:moveTo>
                <a:lnTo>
                  <a:pt x="377" y="485"/>
                </a:lnTo>
                <a:lnTo>
                  <a:pt x="599" y="0"/>
                </a:lnTo>
                <a:lnTo>
                  <a:pt x="311" y="235"/>
                </a:lnTo>
                <a:close/>
              </a:path>
            </a:pathLst>
          </a:custGeom>
          <a:solidFill>
            <a:srgbClr val="4040D0"/>
          </a:solidFill>
          <a:ln w="12700">
            <a:solidFill>
              <a:srgbClr val="4040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Freeform 11"/>
          <p:cNvSpPr>
            <a:spLocks noChangeArrowheads="1"/>
          </p:cNvSpPr>
          <p:nvPr/>
        </p:nvSpPr>
        <p:spPr bwMode="auto">
          <a:xfrm>
            <a:off x="1393825" y="5116513"/>
            <a:ext cx="1512888" cy="1717675"/>
          </a:xfrm>
          <a:custGeom>
            <a:avLst/>
            <a:gdLst>
              <a:gd name="T0" fmla="*/ 0 w 953"/>
              <a:gd name="T1" fmla="*/ 663 h 1082"/>
              <a:gd name="T2" fmla="*/ 645 w 953"/>
              <a:gd name="T3" fmla="*/ 1082 h 1082"/>
              <a:gd name="T4" fmla="*/ 953 w 953"/>
              <a:gd name="T5" fmla="*/ 409 h 1082"/>
              <a:gd name="T6" fmla="*/ 277 w 953"/>
              <a:gd name="T7" fmla="*/ 0 h 10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3" h="1082">
                <a:moveTo>
                  <a:pt x="0" y="663"/>
                </a:moveTo>
                <a:lnTo>
                  <a:pt x="645" y="1082"/>
                </a:lnTo>
                <a:lnTo>
                  <a:pt x="953" y="409"/>
                </a:lnTo>
                <a:lnTo>
                  <a:pt x="277" y="0"/>
                </a:lnTo>
                <a:close/>
              </a:path>
            </a:pathLst>
          </a:custGeom>
          <a:solidFill>
            <a:srgbClr val="0000FF"/>
          </a:solidFill>
          <a:ln w="12700">
            <a:solidFill>
              <a:srgbClr val="0000FF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2" name="Freeform 12"/>
          <p:cNvSpPr>
            <a:spLocks noChangeArrowheads="1"/>
          </p:cNvSpPr>
          <p:nvPr/>
        </p:nvSpPr>
        <p:spPr bwMode="auto">
          <a:xfrm>
            <a:off x="1833563" y="4837113"/>
            <a:ext cx="1530350" cy="928687"/>
          </a:xfrm>
          <a:custGeom>
            <a:avLst/>
            <a:gdLst>
              <a:gd name="T0" fmla="*/ 676 w 964"/>
              <a:gd name="T1" fmla="*/ 585 h 585"/>
              <a:gd name="T2" fmla="*/ 964 w 964"/>
              <a:gd name="T3" fmla="*/ 349 h 585"/>
              <a:gd name="T4" fmla="*/ 353 w 964"/>
              <a:gd name="T5" fmla="*/ 0 h 585"/>
              <a:gd name="T6" fmla="*/ 0 w 964"/>
              <a:gd name="T7" fmla="*/ 176 h 5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585">
                <a:moveTo>
                  <a:pt x="676" y="585"/>
                </a:moveTo>
                <a:lnTo>
                  <a:pt x="964" y="349"/>
                </a:lnTo>
                <a:lnTo>
                  <a:pt x="353" y="0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000080"/>
              </a:gs>
              <a:gs pos="100000">
                <a:srgbClr val="0063B0"/>
              </a:gs>
            </a:gsLst>
            <a:lin ang="0" scaled="1"/>
          </a:gradFill>
          <a:ln w="12700">
            <a:solidFill>
              <a:srgbClr val="00008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Freeform 13"/>
          <p:cNvSpPr>
            <a:spLocks noChangeArrowheads="1"/>
          </p:cNvSpPr>
          <p:nvPr/>
        </p:nvSpPr>
        <p:spPr bwMode="auto">
          <a:xfrm>
            <a:off x="7364413" y="5995988"/>
            <a:ext cx="1530350" cy="1000125"/>
          </a:xfrm>
          <a:custGeom>
            <a:avLst/>
            <a:gdLst>
              <a:gd name="T0" fmla="*/ 0 w 964"/>
              <a:gd name="T1" fmla="*/ 154 h 630"/>
              <a:gd name="T2" fmla="*/ 185 w 964"/>
              <a:gd name="T3" fmla="*/ 630 h 630"/>
              <a:gd name="T4" fmla="*/ 964 w 964"/>
              <a:gd name="T5" fmla="*/ 429 h 630"/>
              <a:gd name="T6" fmla="*/ 675 w 964"/>
              <a:gd name="T7" fmla="*/ 0 h 6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64" h="630">
                <a:moveTo>
                  <a:pt x="0" y="154"/>
                </a:moveTo>
                <a:lnTo>
                  <a:pt x="185" y="630"/>
                </a:lnTo>
                <a:lnTo>
                  <a:pt x="964" y="429"/>
                </a:lnTo>
                <a:lnTo>
                  <a:pt x="675" y="0"/>
                </a:lnTo>
                <a:close/>
              </a:path>
            </a:pathLst>
          </a:custGeom>
          <a:solidFill>
            <a:srgbClr val="80808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Freeform 14"/>
          <p:cNvSpPr>
            <a:spLocks noChangeArrowheads="1"/>
          </p:cNvSpPr>
          <p:nvPr/>
        </p:nvSpPr>
        <p:spPr bwMode="auto">
          <a:xfrm>
            <a:off x="7127875" y="4826000"/>
            <a:ext cx="614363" cy="1327150"/>
          </a:xfrm>
          <a:custGeom>
            <a:avLst/>
            <a:gdLst>
              <a:gd name="T0" fmla="*/ 387 w 387"/>
              <a:gd name="T1" fmla="*/ 836 h 836"/>
              <a:gd name="T2" fmla="*/ 123 w 387"/>
              <a:gd name="T3" fmla="*/ 430 h 836"/>
              <a:gd name="T4" fmla="*/ 0 w 387"/>
              <a:gd name="T5" fmla="*/ 0 h 836"/>
              <a:gd name="T6" fmla="*/ 224 w 387"/>
              <a:gd name="T7" fmla="*/ 231 h 8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87" h="836">
                <a:moveTo>
                  <a:pt x="387" y="836"/>
                </a:moveTo>
                <a:lnTo>
                  <a:pt x="123" y="430"/>
                </a:lnTo>
                <a:lnTo>
                  <a:pt x="0" y="0"/>
                </a:lnTo>
                <a:lnTo>
                  <a:pt x="224" y="231"/>
                </a:lnTo>
                <a:close/>
              </a:path>
            </a:pathLst>
          </a:custGeom>
          <a:solidFill>
            <a:srgbClr val="00CE00"/>
          </a:soli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5" name="Freeform 15"/>
          <p:cNvSpPr>
            <a:spLocks noChangeArrowheads="1"/>
          </p:cNvSpPr>
          <p:nvPr/>
        </p:nvSpPr>
        <p:spPr bwMode="auto">
          <a:xfrm>
            <a:off x="7470775" y="4829175"/>
            <a:ext cx="1249363" cy="1311275"/>
          </a:xfrm>
          <a:custGeom>
            <a:avLst/>
            <a:gdLst>
              <a:gd name="T0" fmla="*/ 787 w 787"/>
              <a:gd name="T1" fmla="*/ 583 h 826"/>
              <a:gd name="T2" fmla="*/ 170 w 787"/>
              <a:gd name="T3" fmla="*/ 826 h 826"/>
              <a:gd name="T4" fmla="*/ 0 w 787"/>
              <a:gd name="T5" fmla="*/ 232 h 826"/>
              <a:gd name="T6" fmla="*/ 644 w 787"/>
              <a:gd name="T7" fmla="*/ 0 h 82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787" h="826">
                <a:moveTo>
                  <a:pt x="787" y="583"/>
                </a:moveTo>
                <a:lnTo>
                  <a:pt x="170" y="826"/>
                </a:lnTo>
                <a:lnTo>
                  <a:pt x="0" y="232"/>
                </a:lnTo>
                <a:lnTo>
                  <a:pt x="644" y="0"/>
                </a:lnTo>
                <a:close/>
              </a:path>
            </a:pathLst>
          </a:custGeom>
          <a:solidFill>
            <a:srgbClr val="008000"/>
          </a:solidFill>
          <a:ln w="12700">
            <a:solidFill>
              <a:srgbClr val="0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Freeform 16"/>
          <p:cNvSpPr>
            <a:spLocks noChangeArrowheads="1"/>
          </p:cNvSpPr>
          <p:nvPr/>
        </p:nvSpPr>
        <p:spPr bwMode="auto">
          <a:xfrm>
            <a:off x="7127875" y="4525963"/>
            <a:ext cx="1362075" cy="682625"/>
          </a:xfrm>
          <a:custGeom>
            <a:avLst/>
            <a:gdLst>
              <a:gd name="T0" fmla="*/ 219 w 858"/>
              <a:gd name="T1" fmla="*/ 430 h 430"/>
              <a:gd name="T2" fmla="*/ 0 w 858"/>
              <a:gd name="T3" fmla="*/ 189 h 430"/>
              <a:gd name="T4" fmla="*/ 579 w 858"/>
              <a:gd name="T5" fmla="*/ 0 h 430"/>
              <a:gd name="T6" fmla="*/ 858 w 858"/>
              <a:gd name="T7" fmla="*/ 183 h 4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858" h="430">
                <a:moveTo>
                  <a:pt x="219" y="430"/>
                </a:moveTo>
                <a:lnTo>
                  <a:pt x="0" y="189"/>
                </a:lnTo>
                <a:lnTo>
                  <a:pt x="579" y="0"/>
                </a:lnTo>
                <a:lnTo>
                  <a:pt x="858" y="183"/>
                </a:lnTo>
                <a:close/>
              </a:path>
            </a:pathLst>
          </a:custGeom>
          <a:gradFill rotWithShape="0">
            <a:gsLst>
              <a:gs pos="0">
                <a:srgbClr val="00CE00"/>
              </a:gs>
              <a:gs pos="100000">
                <a:srgbClr val="8DFF7E"/>
              </a:gs>
            </a:gsLst>
            <a:lin ang="0" scaled="1"/>
          </a:gradFill>
          <a:ln w="12700">
            <a:solidFill>
              <a:srgbClr val="00CE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Text Box 17"/>
          <p:cNvSpPr txBox="1">
            <a:spLocks noChangeArrowheads="1"/>
          </p:cNvSpPr>
          <p:nvPr/>
        </p:nvSpPr>
        <p:spPr bwMode="auto">
          <a:xfrm>
            <a:off x="3514725" y="6711950"/>
            <a:ext cx="5705475" cy="568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i="1">
                <a:solidFill>
                  <a:srgbClr val="000000"/>
                </a:solidFill>
                <a:latin typeface="Helv" pitchFamily="34" charset="0"/>
              </a:rPr>
              <a:t>Merlin Education for Service</a:t>
            </a:r>
          </a:p>
        </p:txBody>
      </p:sp>
      <p:sp>
        <p:nvSpPr>
          <p:cNvPr id="10258" name="Line 18"/>
          <p:cNvSpPr>
            <a:spLocks noChangeShapeType="1"/>
          </p:cNvSpPr>
          <p:nvPr/>
        </p:nvSpPr>
        <p:spPr bwMode="auto">
          <a:xfrm>
            <a:off x="373063" y="839788"/>
            <a:ext cx="9355137" cy="0"/>
          </a:xfrm>
          <a:prstGeom prst="line">
            <a:avLst/>
          </a:prstGeom>
          <a:noFill/>
          <a:ln w="63500">
            <a:solidFill>
              <a:srgbClr val="0000FF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376238" y="184150"/>
            <a:ext cx="5411787" cy="566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lnSpc>
                <a:spcPct val="150000"/>
              </a:lnSpc>
            </a:pPr>
            <a:r>
              <a:rPr lang="en-US" altLang="es-EC" sz="3600" b="1">
                <a:solidFill>
                  <a:srgbClr val="000000"/>
                </a:solidFill>
                <a:latin typeface="Helv" pitchFamily="34" charset="0"/>
              </a:rPr>
              <a:t>1.0 Memory Management</a:t>
            </a:r>
          </a:p>
        </p:txBody>
      </p:sp>
      <p:sp>
        <p:nvSpPr>
          <p:cNvPr id="10260" name="Text Box 20"/>
          <p:cNvSpPr txBox="1">
            <a:spLocks noChangeArrowheads="1"/>
          </p:cNvSpPr>
          <p:nvPr/>
        </p:nvSpPr>
        <p:spPr bwMode="auto">
          <a:xfrm>
            <a:off x="396875" y="1068388"/>
            <a:ext cx="9610725" cy="318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673100" indent="-1254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Problem:</a:t>
            </a:r>
          </a:p>
          <a:p>
            <a:pPr>
              <a:lnSpc>
                <a:spcPct val="90000"/>
              </a:lnSpc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Customers need virtual storage  constraint relief.Protect region in GSR not accessible under Warp.</a:t>
            </a:r>
          </a:p>
          <a:p>
            <a:pPr>
              <a:lnSpc>
                <a:spcPct val="90000"/>
              </a:lnSpc>
            </a:pPr>
            <a:endParaRPr lang="en-US" altLang="es-EC">
              <a:solidFill>
                <a:srgbClr val="000000"/>
              </a:solidFill>
              <a:latin typeface="Helv" pitchFamily="34" charset="0"/>
            </a:endParaRPr>
          </a:p>
          <a:p>
            <a:r>
              <a:rPr lang="en-US" altLang="es-EC" b="1">
                <a:solidFill>
                  <a:srgbClr val="000000"/>
                </a:solidFill>
                <a:latin typeface="Helv" pitchFamily="34" charset="0"/>
              </a:rPr>
              <a:t>Solution:</a:t>
            </a: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Re-map Global Shared Region.</a:t>
            </a:r>
          </a:p>
          <a:p>
            <a:endParaRPr lang="en-US" altLang="es-EC" b="1">
              <a:solidFill>
                <a:srgbClr val="000000"/>
              </a:solidFill>
              <a:latin typeface="Helv" pitchFamily="34" charset="0"/>
            </a:endParaRPr>
          </a:p>
          <a:p>
            <a:pPr lvl="1">
              <a:lnSpc>
                <a:spcPct val="90000"/>
              </a:lnSpc>
              <a:buClr>
                <a:srgbClr val="000000"/>
              </a:buClr>
              <a:buSzPct val="100000"/>
              <a:buFont typeface="WingDings" pitchFamily="2" charset="2"/>
              <a:buChar char="§"/>
            </a:pPr>
            <a:r>
              <a:rPr lang="en-US" altLang="es-EC">
                <a:solidFill>
                  <a:srgbClr val="000000"/>
                </a:solidFill>
                <a:latin typeface="Helv" pitchFamily="34" charset="0"/>
              </a:rPr>
              <a:t>Allows code and read-only data in what used to be the protected region.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0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9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0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9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2144</Words>
  <Application>Microsoft Office PowerPoint</Application>
  <PresentationFormat>Personalizado</PresentationFormat>
  <Paragraphs>518</Paragraphs>
  <Slides>44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44</vt:i4>
      </vt:variant>
    </vt:vector>
  </HeadingPairs>
  <TitlesOfParts>
    <vt:vector size="45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familia</dc:creator>
  <cp:lastModifiedBy>FI</cp:lastModifiedBy>
  <cp:revision>5</cp:revision>
  <dcterms:modified xsi:type="dcterms:W3CDTF">2016-01-09T16:58:41Z</dcterms:modified>
</cp:coreProperties>
</file>