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77" r:id="rId1"/>
  </p:sldMasterIdLst>
  <p:sldIdLst>
    <p:sldId id="256" r:id="rId2"/>
    <p:sldId id="263" r:id="rId3"/>
    <p:sldId id="257" r:id="rId4"/>
    <p:sldId id="261" r:id="rId5"/>
    <p:sldId id="264" r:id="rId6"/>
    <p:sldId id="258" r:id="rId7"/>
    <p:sldId id="259" r:id="rId8"/>
    <p:sldId id="260" r:id="rId9"/>
    <p:sldId id="265" r:id="rId10"/>
    <p:sldId id="262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onal Fellows" initials="DF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-138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commentAuthors" Target="commentAuthors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6388" y="739588"/>
            <a:ext cx="8513762" cy="2729753"/>
          </a:xfrm>
        </p:spPr>
        <p:txBody>
          <a:bodyPr>
            <a:noAutofit/>
          </a:bodyPr>
          <a:lstStyle>
            <a:lvl1pPr algn="l">
              <a:lnSpc>
                <a:spcPts val="10800"/>
              </a:lnSpc>
              <a:defRPr sz="10000" b="1" spc="-250" baseline="0">
                <a:solidFill>
                  <a:schemeClr val="tx2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6388" y="3505200"/>
            <a:ext cx="4683050" cy="1344706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44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75294"/>
            <a:ext cx="1600200" cy="365125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fld id="{8CE0928E-C3DC-424E-B892-67EA9D241592}" type="datetime1">
              <a:rPr lang="en-US" smtClean="0"/>
              <a:t>10/07/2014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9800" y="6275294"/>
            <a:ext cx="5638800" cy="365125"/>
          </a:xfrm>
        </p:spPr>
        <p:txBody>
          <a:bodyPr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275294"/>
            <a:ext cx="609600" cy="365125"/>
          </a:xfr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823" y="1227427"/>
            <a:ext cx="3657600" cy="566738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194096">
            <a:off x="4845353" y="975801"/>
            <a:ext cx="3496570" cy="4747249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823" y="1799793"/>
            <a:ext cx="3657600" cy="3991408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62630-D6B7-4D4B-997E-49244F968D4E}" type="datetime1">
              <a:rPr lang="en-US" smtClean="0"/>
              <a:t>10/07/2014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6E8C1-C2B3-EE40-BF76-16CAC4495E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011" y="4329953"/>
            <a:ext cx="7907151" cy="927847"/>
          </a:xfrm>
        </p:spPr>
        <p:txBody>
          <a:bodyPr anchor="b" anchorCtr="0">
            <a:noAutofit/>
          </a:bodyPr>
          <a:lstStyle>
            <a:lvl1pPr algn="l">
              <a:defRPr sz="360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C09AA-D2F4-2542-B0DA-F378FA66CC5A}" type="datetime1">
              <a:rPr lang="en-US" smtClean="0"/>
              <a:t>10/07/2014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6E8C1-C2B3-EE40-BF76-16CAC4495E5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34196" y="5257800"/>
            <a:ext cx="7904950" cy="9906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 rot="319004">
            <a:off x="2075968" y="741009"/>
            <a:ext cx="4914362" cy="3240064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4"/>
          </p:nvPr>
        </p:nvSpPr>
        <p:spPr>
          <a:xfrm rot="21346724">
            <a:off x="436037" y="494284"/>
            <a:ext cx="4663440" cy="3030003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011" y="4329953"/>
            <a:ext cx="7907151" cy="927847"/>
          </a:xfrm>
        </p:spPr>
        <p:txBody>
          <a:bodyPr anchor="b" anchorCtr="0">
            <a:noAutofit/>
          </a:bodyPr>
          <a:lstStyle>
            <a:lvl1pPr algn="l">
              <a:defRPr sz="360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A949B-F926-D14D-8EE3-C1A5A46B5A46}" type="datetime1">
              <a:rPr lang="en-US" smtClean="0"/>
              <a:t>10/07/2014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6E8C1-C2B3-EE40-BF76-16CAC4495E5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34196" y="5257800"/>
            <a:ext cx="7904950" cy="9906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 rot="152337">
            <a:off x="4118577" y="735553"/>
            <a:ext cx="4663440" cy="3030003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spcBef>
                <a:spcPts val="20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2B50-2CC3-F941-89EC-CC20121B7C86}" type="datetime1">
              <a:rPr lang="en-US" smtClean="0"/>
              <a:t>10/07/2014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6E8C1-C2B3-EE40-BF76-16CAC4495E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72400" y="685801"/>
            <a:ext cx="757518" cy="5440680"/>
          </a:xfrm>
        </p:spPr>
        <p:txBody>
          <a:bodyPr vert="eaVert">
            <a:noAutofit/>
          </a:bodyPr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1825" y="685801"/>
            <a:ext cx="6561137" cy="5440680"/>
          </a:xfrm>
        </p:spPr>
        <p:txBody>
          <a:bodyPr vert="eaVert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A4AB8-66ED-C244-A1D7-1679011B419A}" type="datetime1">
              <a:rPr lang="en-US" smtClean="0"/>
              <a:t>10/07/2014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6E8C1-C2B3-EE40-BF76-16CAC4495E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spcBef>
                <a:spcPts val="22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603EA-DEF4-EB42-9B31-F7F626BE02A8}" type="datetime1">
              <a:rPr lang="en-US" smtClean="0"/>
              <a:t>10/07/2014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6E8C1-C2B3-EE40-BF76-16CAC4495E5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tclsh.ico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6215062"/>
            <a:ext cx="414337" cy="41433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151" y="4822206"/>
            <a:ext cx="8511989" cy="1446975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ts val="13800"/>
              </a:lnSpc>
              <a:defRPr sz="13500" b="1" cap="none" spc="-250" baseline="0">
                <a:solidFill>
                  <a:schemeClr val="tx2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4874" y="3525980"/>
            <a:ext cx="8355714" cy="1270752"/>
          </a:xfr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sz="4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151" y="4822206"/>
            <a:ext cx="8511989" cy="1446975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ts val="13800"/>
              </a:lnSpc>
              <a:defRPr sz="13500" b="1" cap="none" spc="-250" baseline="0">
                <a:solidFill>
                  <a:schemeClr val="tx2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4874" y="3525980"/>
            <a:ext cx="4428426" cy="1270752"/>
          </a:xfr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sz="4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3"/>
          </p:nvPr>
        </p:nvSpPr>
        <p:spPr>
          <a:xfrm rot="21263043">
            <a:off x="5231118" y="261015"/>
            <a:ext cx="3433660" cy="4204035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2012" y="2057400"/>
            <a:ext cx="3863788" cy="4068763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1646" y="2057400"/>
            <a:ext cx="3867912" cy="4068763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6A827-F8B3-A341-96F8-6D3A4994656F}" type="datetime1">
              <a:rPr lang="en-US" smtClean="0"/>
              <a:t>10/07/2014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6E8C1-C2B3-EE40-BF76-16CAC4495E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582706"/>
            <a:ext cx="7918450" cy="78889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5545" y="1546412"/>
            <a:ext cx="3867912" cy="464950"/>
          </a:xfrm>
        </p:spPr>
        <p:txBody>
          <a:bodyPr anchor="b">
            <a:noAutofit/>
          </a:bodyPr>
          <a:lstStyle>
            <a:lvl1pPr marL="0" indent="0" algn="ctr">
              <a:buNone/>
              <a:defRPr sz="26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936" y="2147887"/>
            <a:ext cx="3867912" cy="3951288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313" y="1545018"/>
            <a:ext cx="3867912" cy="466344"/>
          </a:xfrm>
        </p:spPr>
        <p:txBody>
          <a:bodyPr anchor="b">
            <a:noAutofit/>
          </a:bodyPr>
          <a:lstStyle>
            <a:lvl1pPr marL="0" indent="0" algn="ctr">
              <a:buNone/>
              <a:defRPr sz="26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313" y="2147887"/>
            <a:ext cx="3867912" cy="3951288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416CB-4E0D-9F4A-864B-E9C4E0041639}" type="datetime1">
              <a:rPr lang="en-US" smtClean="0"/>
              <a:t>10/07/2014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6E8C1-C2B3-EE40-BF76-16CAC4495E5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flipH="1">
            <a:off x="4574241" y="1694516"/>
            <a:ext cx="18288" cy="43891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 flipH="1">
            <a:off x="4574241" y="1694516"/>
            <a:ext cx="18288" cy="43891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Rectangle 12"/>
          <p:cNvSpPr/>
          <p:nvPr/>
        </p:nvSpPr>
        <p:spPr>
          <a:xfrm flipH="1">
            <a:off x="4574241" y="1694516"/>
            <a:ext cx="18288" cy="43891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Rectangle 13"/>
          <p:cNvSpPr/>
          <p:nvPr/>
        </p:nvSpPr>
        <p:spPr>
          <a:xfrm flipH="1">
            <a:off x="4574241" y="1694516"/>
            <a:ext cx="18288" cy="43891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24711-E1C6-4641-BC76-D946B8B4B02B}" type="datetime1">
              <a:rPr lang="en-US" smtClean="0"/>
              <a:t>10/07/2014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6E8C1-C2B3-EE40-BF76-16CAC4495E5C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tclsh.ico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6226082"/>
            <a:ext cx="414337" cy="41433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56C9C-DBA9-2646-862B-F67548CEB4A3}" type="datetime1">
              <a:rPr lang="en-US" smtClean="0"/>
              <a:t>10/07/2014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6E8C1-C2B3-EE40-BF76-16CAC4495E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825" y="1720103"/>
            <a:ext cx="3657600" cy="1162050"/>
          </a:xfrm>
        </p:spPr>
        <p:txBody>
          <a:bodyPr anchor="b">
            <a:noAutofit/>
          </a:bodyPr>
          <a:lstStyle>
            <a:lvl1pPr algn="ctr">
              <a:defRPr sz="3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650" y="658906"/>
            <a:ext cx="3819338" cy="5467258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825" y="2877671"/>
            <a:ext cx="3657600" cy="2339788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B888E-6457-AC45-AA50-42229BFB1B70}" type="datetime1">
              <a:rPr lang="en-US" smtClean="0"/>
              <a:t>10/07/2014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2775" y="582706"/>
            <a:ext cx="7918450" cy="7888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GB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8358" y="2044700"/>
            <a:ext cx="7167284" cy="4081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275294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FC99DA66-7929-9D43-A84B-6F042E64EC9B}" type="datetime1">
              <a:rPr lang="en-US" smtClean="0"/>
              <a:t>10/07/2014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5318" y="6275294"/>
            <a:ext cx="56432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275294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fld id="{9876E8C1-C2B3-EE40-BF76-16CAC4495E5C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78" r:id="rId1"/>
    <p:sldLayoutId id="2147484079" r:id="rId2"/>
    <p:sldLayoutId id="2147484080" r:id="rId3"/>
    <p:sldLayoutId id="2147484081" r:id="rId4"/>
    <p:sldLayoutId id="2147484082" r:id="rId5"/>
    <p:sldLayoutId id="2147484083" r:id="rId6"/>
    <p:sldLayoutId id="2147484084" r:id="rId7"/>
    <p:sldLayoutId id="2147484085" r:id="rId8"/>
    <p:sldLayoutId id="2147484086" r:id="rId9"/>
    <p:sldLayoutId id="2147484087" r:id="rId10"/>
    <p:sldLayoutId id="2147484088" r:id="rId11"/>
    <p:sldLayoutId id="2147484089" r:id="rId12"/>
    <p:sldLayoutId id="2147484090" r:id="rId13"/>
    <p:sldLayoutId id="2147484091" r:id="rId1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bg2"/>
        </a:buClr>
        <a:buSzPct val="90000"/>
        <a:buFont typeface="Wingdings 2" pitchFamily="18" charset="2"/>
        <a:buChar char="Ü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SzPct val="90000"/>
        <a:buFont typeface="Wingdings 2" pitchFamily="18" charset="2"/>
        <a:buChar char="Ü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ct val="20000"/>
        </a:spcBef>
        <a:buClr>
          <a:schemeClr val="bg2"/>
        </a:buClr>
        <a:buSzPct val="90000"/>
        <a:buFont typeface="Wingdings 2" pitchFamily="18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SzPct val="90000"/>
        <a:buFont typeface="Wingdings 2" pitchFamily="18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ct val="20000"/>
        </a:spcBef>
        <a:buClr>
          <a:schemeClr val="bg2"/>
        </a:buClr>
        <a:buSzPct val="90000"/>
        <a:buFont typeface="Wingdings 2" pitchFamily="18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cl.tk" TargetMode="External"/><Relationship Id="rId4" Type="http://schemas.openxmlformats.org/officeDocument/2006/relationships/hyperlink" Target="http://wiki.tcl.tk/" TargetMode="External"/><Relationship Id="rId5" Type="http://schemas.openxmlformats.org/officeDocument/2006/relationships/hyperlink" Target="http://core.tcl.tk/" TargetMode="External"/><Relationship Id="rId1" Type="http://schemas.openxmlformats.org/officeDocument/2006/relationships/slideLayout" Target="../slideLayouts/slideLayout6.xml"/><Relationship Id="rId2" Type="http://schemas.openxmlformats.org/officeDocument/2006/relationships/hyperlink" Target="http://www.kroc.tk/forum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Tcl Status Update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Donal Fellows</a:t>
            </a:r>
          </a:p>
          <a:p>
            <a:r>
              <a:rPr lang="en-US" dirty="0" err="1" smtClean="0"/>
              <a:t>EuroTcl</a:t>
            </a:r>
            <a:r>
              <a:rPr lang="en-US" dirty="0" smtClean="0"/>
              <a:t>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099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Wider Community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Rani Ahmed’s tutorial videos</a:t>
            </a:r>
          </a:p>
          <a:p>
            <a:r>
              <a:rPr lang="en-US" dirty="0" smtClean="0"/>
              <a:t>Just because it isn’t in “the core” doesn’t mean it isn’t worth consideration</a:t>
            </a:r>
          </a:p>
          <a:p>
            <a:pPr lvl="1"/>
            <a:r>
              <a:rPr lang="en-US" dirty="0" smtClean="0"/>
              <a:t>The best, most universal stuff can be co-distributed</a:t>
            </a:r>
          </a:p>
          <a:p>
            <a:r>
              <a:rPr lang="en-US" dirty="0" err="1" smtClean="0"/>
              <a:t>AndroWish</a:t>
            </a:r>
            <a:endParaRPr lang="en-US" dirty="0" smtClean="0"/>
          </a:p>
          <a:p>
            <a:pPr lvl="1"/>
            <a:r>
              <a:rPr lang="en-US" dirty="0" smtClean="0"/>
              <a:t>More platforms!</a:t>
            </a:r>
          </a:p>
          <a:p>
            <a:r>
              <a:rPr lang="en-US" dirty="0" err="1" smtClean="0"/>
              <a:t>VecTcl</a:t>
            </a:r>
            <a:r>
              <a:rPr lang="en-US" dirty="0" smtClean="0"/>
              <a:t> looks really awesome</a:t>
            </a:r>
          </a:p>
          <a:p>
            <a:pPr lvl="1"/>
            <a:r>
              <a:rPr lang="en-US" dirty="0" smtClean="0"/>
              <a:t>Effectively supersedes several TIPs!</a:t>
            </a:r>
          </a:p>
          <a:p>
            <a:r>
              <a:rPr lang="en-US" dirty="0" smtClean="0"/>
              <a:t>Not everything that is “Tcl” is Tcl</a:t>
            </a:r>
          </a:p>
          <a:p>
            <a:pPr lvl="1"/>
            <a:r>
              <a:rPr lang="en-US" dirty="0" err="1" smtClean="0"/>
              <a:t>Hecl</a:t>
            </a:r>
            <a:r>
              <a:rPr lang="en-US" dirty="0" smtClean="0"/>
              <a:t>, Jim, Eagle…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6E8C1-C2B3-EE40-BF76-16CAC4495E5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259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0200" dirty="0" smtClean="0"/>
              <a:t>Tcl Status</a:t>
            </a:r>
            <a:endParaRPr lang="en-US" sz="10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Public view</a:t>
            </a:r>
            <a:endParaRPr lang="en-US" dirty="0"/>
          </a:p>
        </p:txBody>
      </p:sp>
      <p:pic>
        <p:nvPicPr>
          <p:cNvPr id="6" name="Picture Placeholder 5" descr="publicface.jpg"/>
          <p:cNvPicPr>
            <a:picLocks noGrp="1" noChangeAspect="1"/>
          </p:cNvPicPr>
          <p:nvPr>
            <p:ph type="pic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6" t="-470" r="23048" b="470"/>
          <a:stretch/>
        </p:blipFill>
        <p:spPr/>
      </p:pic>
    </p:spTree>
    <p:extLst>
      <p:ext uri="{BB962C8B-B14F-4D97-AF65-F5344CB8AC3E}">
        <p14:creationId xmlns:p14="http://schemas.microsoft.com/office/powerpoint/2010/main" val="1562529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Release Status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Releases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Tcl/</a:t>
            </a:r>
            <a:r>
              <a:rPr lang="en-US" dirty="0" err="1" smtClean="0"/>
              <a:t>Tk</a:t>
            </a:r>
            <a:r>
              <a:rPr lang="en-US" dirty="0" smtClean="0"/>
              <a:t> 8.6.1</a:t>
            </a:r>
            <a:r>
              <a:rPr lang="en-US" dirty="0"/>
              <a:t> </a:t>
            </a:r>
            <a:r>
              <a:rPr lang="en-US" i="1" dirty="0" smtClean="0"/>
              <a:t>“Production”</a:t>
            </a:r>
          </a:p>
          <a:p>
            <a:pPr lvl="1"/>
            <a:r>
              <a:rPr lang="en-US" dirty="0" smtClean="0"/>
              <a:t>Released</a:t>
            </a:r>
            <a:r>
              <a:rPr lang="en-US" dirty="0"/>
              <a:t>: 2013-09</a:t>
            </a:r>
            <a:r>
              <a:rPr lang="en-US" dirty="0" smtClean="0"/>
              <a:t>-20</a:t>
            </a:r>
          </a:p>
          <a:p>
            <a:pPr lvl="1"/>
            <a:r>
              <a:rPr lang="en-US" dirty="0" smtClean="0"/>
              <a:t>Fossil tag: core-8-6-1</a:t>
            </a:r>
          </a:p>
          <a:p>
            <a:r>
              <a:rPr lang="en-US" dirty="0" smtClean="0"/>
              <a:t>Tcl</a:t>
            </a:r>
            <a:r>
              <a:rPr lang="en-US" dirty="0"/>
              <a:t>/</a:t>
            </a:r>
            <a:r>
              <a:rPr lang="en-US" dirty="0" err="1"/>
              <a:t>Tk</a:t>
            </a:r>
            <a:r>
              <a:rPr lang="en-US" dirty="0"/>
              <a:t> </a:t>
            </a:r>
            <a:r>
              <a:rPr lang="en-US" dirty="0" smtClean="0"/>
              <a:t>8.5.15 </a:t>
            </a:r>
            <a:r>
              <a:rPr lang="en-US" i="1" dirty="0" smtClean="0"/>
              <a:t>“Stable”</a:t>
            </a:r>
            <a:endParaRPr lang="en-US" i="1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Released</a:t>
            </a:r>
            <a:r>
              <a:rPr lang="en-US" dirty="0"/>
              <a:t>: 2013-09</a:t>
            </a:r>
            <a:r>
              <a:rPr lang="en-US" dirty="0" smtClean="0"/>
              <a:t>-18</a:t>
            </a:r>
          </a:p>
          <a:p>
            <a:pPr lvl="1"/>
            <a:r>
              <a:rPr lang="en-US" dirty="0" smtClean="0"/>
              <a:t>Fossil </a:t>
            </a:r>
            <a:r>
              <a:rPr lang="en-US" dirty="0"/>
              <a:t>tag: core-8</a:t>
            </a:r>
            <a:r>
              <a:rPr lang="en-US" dirty="0" smtClean="0"/>
              <a:t>-5-15</a:t>
            </a:r>
          </a:p>
          <a:p>
            <a:r>
              <a:rPr lang="en-US" dirty="0" smtClean="0"/>
              <a:t>Tcl/</a:t>
            </a:r>
            <a:r>
              <a:rPr lang="en-US" dirty="0" err="1" smtClean="0"/>
              <a:t>Tk</a:t>
            </a:r>
            <a:r>
              <a:rPr lang="en-US" dirty="0" smtClean="0"/>
              <a:t> 8.4.20 </a:t>
            </a:r>
            <a:r>
              <a:rPr lang="en-US" i="1" dirty="0" smtClean="0"/>
              <a:t>“Legacy”</a:t>
            </a:r>
          </a:p>
          <a:p>
            <a:pPr lvl="1"/>
            <a:r>
              <a:rPr lang="en-US" dirty="0"/>
              <a:t>Released: 2013-06-</a:t>
            </a:r>
            <a:r>
              <a:rPr lang="en-US" dirty="0" smtClean="0"/>
              <a:t>01</a:t>
            </a:r>
            <a:endParaRPr lang="en-US" dirty="0"/>
          </a:p>
          <a:p>
            <a:pPr lvl="1"/>
            <a:r>
              <a:rPr lang="en-US" dirty="0" smtClean="0"/>
              <a:t>End of Life</a:t>
            </a:r>
          </a:p>
          <a:p>
            <a:pPr lvl="2"/>
            <a:r>
              <a:rPr lang="en-US" dirty="0" smtClean="0"/>
              <a:t>No more support</a:t>
            </a:r>
          </a:p>
          <a:p>
            <a:pPr lvl="2"/>
            <a:r>
              <a:rPr lang="en-US" i="1" dirty="0" smtClean="0"/>
              <a:t>Not even security fixes</a:t>
            </a:r>
          </a:p>
          <a:p>
            <a:pPr lvl="1"/>
            <a:r>
              <a:rPr lang="en-US" dirty="0"/>
              <a:t>Fossil tag: core-8</a:t>
            </a:r>
            <a:r>
              <a:rPr lang="en-US" dirty="0" smtClean="0"/>
              <a:t>-4-20</a:t>
            </a:r>
          </a:p>
          <a:p>
            <a:pPr lvl="1"/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Distribution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Source distribution </a:t>
            </a:r>
            <a:r>
              <a:rPr lang="en-US" dirty="0"/>
              <a:t>channels</a:t>
            </a:r>
          </a:p>
          <a:p>
            <a:pPr lvl="1"/>
            <a:r>
              <a:rPr lang="en-US" dirty="0" err="1"/>
              <a:t>SourceForge</a:t>
            </a:r>
            <a:endParaRPr lang="en-US" dirty="0"/>
          </a:p>
          <a:p>
            <a:pPr lvl="1"/>
            <a:r>
              <a:rPr lang="en-US" dirty="0"/>
              <a:t>Launchpad</a:t>
            </a:r>
          </a:p>
          <a:p>
            <a:r>
              <a:rPr lang="en-US" dirty="0" smtClean="0"/>
              <a:t>Binary distributions</a:t>
            </a:r>
          </a:p>
          <a:p>
            <a:pPr lvl="1"/>
            <a:r>
              <a:rPr lang="en-US" dirty="0" err="1" smtClean="0"/>
              <a:t>ActiveTcl</a:t>
            </a:r>
            <a:endParaRPr lang="en-US" dirty="0" smtClean="0"/>
          </a:p>
          <a:p>
            <a:pPr lvl="1"/>
            <a:r>
              <a:rPr lang="en-US" dirty="0" err="1" smtClean="0"/>
              <a:t>Tclkit</a:t>
            </a:r>
            <a:r>
              <a:rPr lang="en-US" dirty="0" smtClean="0"/>
              <a:t> ecosystem</a:t>
            </a:r>
          </a:p>
          <a:p>
            <a:pPr lvl="1"/>
            <a:r>
              <a:rPr lang="en-US" dirty="0" smtClean="0"/>
              <a:t>In some operating systems</a:t>
            </a:r>
          </a:p>
          <a:p>
            <a:pPr lvl="2"/>
            <a:r>
              <a:rPr lang="en-US" dirty="0" smtClean="0"/>
              <a:t>Linux</a:t>
            </a:r>
          </a:p>
          <a:p>
            <a:pPr lvl="2"/>
            <a:r>
              <a:rPr lang="en-US" dirty="0" smtClean="0"/>
              <a:t>OSX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6E8C1-C2B3-EE40-BF76-16CAC4495E5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764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Support Status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Support Channels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err="1" smtClean="0"/>
              <a:t>comp.lang.tcl</a:t>
            </a:r>
            <a:endParaRPr lang="en-US" dirty="0" smtClean="0"/>
          </a:p>
          <a:p>
            <a:pPr lvl="1"/>
            <a:r>
              <a:rPr lang="en-US" dirty="0" smtClean="0"/>
              <a:t>Web forum bridges</a:t>
            </a:r>
          </a:p>
          <a:p>
            <a:pPr lvl="2"/>
            <a:r>
              <a:rPr lang="en-US" dirty="0" smtClean="0">
                <a:hlinkClick r:id="rId2"/>
              </a:rPr>
              <a:t>www.kroc.tk/forum</a:t>
            </a:r>
            <a:endParaRPr lang="en-US" dirty="0" smtClean="0"/>
          </a:p>
          <a:p>
            <a:pPr lvl="2"/>
            <a:r>
              <a:rPr lang="en-US" dirty="0" smtClean="0"/>
              <a:t>Google Groups</a:t>
            </a:r>
          </a:p>
          <a:p>
            <a:r>
              <a:rPr lang="en-US" dirty="0" smtClean="0"/>
              <a:t>Social media</a:t>
            </a:r>
          </a:p>
          <a:p>
            <a:pPr lvl="1"/>
            <a:r>
              <a:rPr lang="en-US" dirty="0" smtClean="0"/>
              <a:t>Google+</a:t>
            </a:r>
          </a:p>
          <a:p>
            <a:pPr lvl="1"/>
            <a:r>
              <a:rPr lang="en-US" dirty="0" smtClean="0"/>
              <a:t>Facebook</a:t>
            </a:r>
          </a:p>
          <a:p>
            <a:r>
              <a:rPr lang="en-US" dirty="0" smtClean="0"/>
              <a:t>Q&amp;A on </a:t>
            </a:r>
            <a:r>
              <a:rPr lang="en-US" dirty="0" err="1" smtClean="0"/>
              <a:t>StackOverflow</a:t>
            </a:r>
            <a:endParaRPr lang="en-US" dirty="0" smtClean="0"/>
          </a:p>
          <a:p>
            <a:pPr lvl="1"/>
            <a:r>
              <a:rPr lang="en-US" dirty="0" smtClean="0"/>
              <a:t>Most questions answered in hours</a:t>
            </a:r>
          </a:p>
          <a:p>
            <a:pPr lvl="2"/>
            <a:r>
              <a:rPr lang="en-US" dirty="0" smtClean="0"/>
              <a:t>More help needed for Expect and NS2</a:t>
            </a:r>
          </a:p>
          <a:p>
            <a:r>
              <a:rPr lang="en-US" dirty="0" err="1" smtClean="0"/>
              <a:t>tcl</a:t>
            </a:r>
            <a:r>
              <a:rPr lang="en-US" dirty="0" smtClean="0"/>
              <a:t>-core mailing list</a:t>
            </a:r>
          </a:p>
          <a:p>
            <a:pPr lvl="1"/>
            <a:r>
              <a:rPr lang="en-US" dirty="0" smtClean="0"/>
              <a:t>Not for general community questions</a:t>
            </a:r>
          </a:p>
          <a:p>
            <a:r>
              <a:rPr lang="en-US" dirty="0" smtClean="0"/>
              <a:t>Examples on Rosetta Code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Key Websites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Main Site</a:t>
            </a:r>
          </a:p>
          <a:p>
            <a:pPr lvl="1"/>
            <a:r>
              <a:rPr lang="en-US" dirty="0" err="1" smtClean="0">
                <a:hlinkClick r:id="rId3"/>
              </a:rPr>
              <a:t>www.tcl.tk</a:t>
            </a:r>
            <a:endParaRPr lang="en-US" dirty="0" smtClean="0"/>
          </a:p>
          <a:p>
            <a:pPr lvl="1"/>
            <a:r>
              <a:rPr lang="en-US" dirty="0" smtClean="0"/>
              <a:t>Public Facing</a:t>
            </a:r>
          </a:p>
          <a:p>
            <a:pPr lvl="1"/>
            <a:r>
              <a:rPr lang="en-US" dirty="0" smtClean="0"/>
              <a:t>Documentation</a:t>
            </a:r>
          </a:p>
          <a:p>
            <a:pPr lvl="1"/>
            <a:r>
              <a:rPr lang="en-US" dirty="0" smtClean="0"/>
              <a:t>Tutorial</a:t>
            </a:r>
          </a:p>
          <a:p>
            <a:r>
              <a:rPr lang="en-US" dirty="0" smtClean="0"/>
              <a:t>Community Wiki</a:t>
            </a:r>
          </a:p>
          <a:p>
            <a:pPr lvl="1"/>
            <a:r>
              <a:rPr lang="en-US" dirty="0" smtClean="0">
                <a:hlinkClick r:id="rId4"/>
              </a:rPr>
              <a:t>wiki.tcl.tk</a:t>
            </a:r>
            <a:endParaRPr lang="en-US" dirty="0" smtClean="0"/>
          </a:p>
          <a:p>
            <a:r>
              <a:rPr lang="en-US" dirty="0" smtClean="0"/>
              <a:t>Development Site</a:t>
            </a:r>
          </a:p>
          <a:p>
            <a:pPr lvl="1"/>
            <a:r>
              <a:rPr lang="en-US" dirty="0" smtClean="0">
                <a:hlinkClick r:id="rId5"/>
              </a:rPr>
              <a:t>core.tcl.tk</a:t>
            </a:r>
            <a:r>
              <a:rPr lang="en-US" dirty="0" smtClean="0"/>
              <a:t> (replicated)</a:t>
            </a:r>
          </a:p>
          <a:p>
            <a:pPr lvl="1"/>
            <a:r>
              <a:rPr lang="en-US" dirty="0" smtClean="0"/>
              <a:t>Fossil</a:t>
            </a:r>
          </a:p>
          <a:p>
            <a:pPr lvl="2"/>
            <a:r>
              <a:rPr lang="en-US" dirty="0" smtClean="0"/>
              <a:t>Source, bug database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6E8C1-C2B3-EE40-BF76-16CAC4495E5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171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0200" dirty="0" smtClean="0"/>
              <a:t>Tcl Status</a:t>
            </a:r>
            <a:endParaRPr lang="en-US" sz="10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Developers’ view</a:t>
            </a:r>
            <a:endParaRPr lang="en-US" sz="4000" dirty="0"/>
          </a:p>
        </p:txBody>
      </p:sp>
      <p:pic>
        <p:nvPicPr>
          <p:cNvPr id="5" name="Picture Placeholder 4" descr="toolbox.jpg"/>
          <p:cNvPicPr>
            <a:picLocks noGrp="1" noChangeAspect="1"/>
          </p:cNvPicPr>
          <p:nvPr>
            <p:ph type="pic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4" t="14701" r="13170" b="9951"/>
          <a:stretch/>
        </p:blipFill>
        <p:spPr/>
      </p:pic>
    </p:spTree>
    <p:extLst>
      <p:ext uri="{BB962C8B-B14F-4D97-AF65-F5344CB8AC3E}">
        <p14:creationId xmlns:p14="http://schemas.microsoft.com/office/powerpoint/2010/main" val="108546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Development Status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/>
              <a:t>Mostly quiet since start of 2014</a:t>
            </a:r>
          </a:p>
          <a:p>
            <a:pPr lvl="1"/>
            <a:r>
              <a:rPr lang="en-US" dirty="0" smtClean="0"/>
              <a:t>Too much real life!</a:t>
            </a:r>
          </a:p>
          <a:p>
            <a:r>
              <a:rPr lang="en-US" dirty="0" err="1" smtClean="0"/>
              <a:t>Bugfixing</a:t>
            </a:r>
            <a:r>
              <a:rPr lang="en-US" dirty="0" smtClean="0"/>
              <a:t> on 8.5 and 8.6</a:t>
            </a:r>
          </a:p>
          <a:p>
            <a:pPr lvl="1"/>
            <a:r>
              <a:rPr lang="en-US" dirty="0" smtClean="0"/>
              <a:t>Improvements to IPv4/v6 switching</a:t>
            </a:r>
          </a:p>
          <a:p>
            <a:pPr lvl="1"/>
            <a:r>
              <a:rPr lang="en-US" dirty="0" smtClean="0"/>
              <a:t>Number of other I/O bugs</a:t>
            </a:r>
          </a:p>
          <a:p>
            <a:pPr lvl="1"/>
            <a:r>
              <a:rPr lang="en-US" dirty="0" smtClean="0"/>
              <a:t>Compilation bugs</a:t>
            </a:r>
          </a:p>
          <a:p>
            <a:pPr lvl="1"/>
            <a:r>
              <a:rPr lang="en-US" dirty="0" smtClean="0"/>
              <a:t>General error message consistency</a:t>
            </a:r>
          </a:p>
          <a:p>
            <a:pPr lvl="1"/>
            <a:r>
              <a:rPr lang="en-US" dirty="0" smtClean="0"/>
              <a:t>Portability fixes</a:t>
            </a:r>
          </a:p>
          <a:p>
            <a:r>
              <a:rPr lang="en-US" dirty="0" smtClean="0"/>
              <a:t>Tcl 9.0 development started</a:t>
            </a:r>
          </a:p>
          <a:p>
            <a:pPr lvl="1"/>
            <a:r>
              <a:rPr lang="en-US" dirty="0" smtClean="0"/>
              <a:t>Fossil </a:t>
            </a:r>
            <a:r>
              <a:rPr lang="en-US" dirty="0"/>
              <a:t>b</a:t>
            </a:r>
            <a:r>
              <a:rPr lang="en-US" dirty="0" smtClean="0"/>
              <a:t>ranch: </a:t>
            </a:r>
            <a:r>
              <a:rPr lang="en-US" dirty="0" err="1" smtClean="0"/>
              <a:t>novem</a:t>
            </a:r>
            <a:endParaRPr lang="en-US" dirty="0" smtClean="0"/>
          </a:p>
          <a:p>
            <a:pPr lvl="1"/>
            <a:r>
              <a:rPr lang="en-US" dirty="0" smtClean="0"/>
              <a:t>Cleaning out old API</a:t>
            </a:r>
          </a:p>
          <a:p>
            <a:pPr lvl="1"/>
            <a:r>
              <a:rPr lang="en-US" dirty="0" smtClean="0"/>
              <a:t>Working towards fully 64-bit-capable API</a:t>
            </a:r>
          </a:p>
          <a:p>
            <a:pPr lvl="2"/>
            <a:r>
              <a:rPr lang="en-US" dirty="0" smtClean="0"/>
              <a:t>Large memory allocations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6E8C1-C2B3-EE40-BF76-16CAC4495E5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55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 the Horizon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Compilation of Tcl to Native Code</a:t>
            </a:r>
          </a:p>
          <a:p>
            <a:pPr lvl="1"/>
            <a:r>
              <a:rPr lang="en-US" dirty="0" smtClean="0"/>
              <a:t>So far, showed that it is possible in principle </a:t>
            </a:r>
          </a:p>
          <a:p>
            <a:pPr lvl="2"/>
            <a:r>
              <a:rPr lang="en-US" dirty="0" smtClean="0"/>
              <a:t>Paper example: simple math function </a:t>
            </a:r>
            <a:r>
              <a:rPr lang="en-US" dirty="0" err="1" smtClean="0"/>
              <a:t>cos</a:t>
            </a:r>
            <a:r>
              <a:rPr lang="en-US" dirty="0" smtClean="0"/>
              <a:t>()</a:t>
            </a:r>
          </a:p>
          <a:p>
            <a:pPr lvl="1"/>
            <a:r>
              <a:rPr lang="en-US" dirty="0" smtClean="0"/>
              <a:t>Plan</a:t>
            </a:r>
          </a:p>
          <a:p>
            <a:pPr lvl="2"/>
            <a:r>
              <a:rPr lang="en-US" dirty="0" smtClean="0"/>
              <a:t>Start from Tcl bytecode compiler</a:t>
            </a:r>
          </a:p>
          <a:p>
            <a:pPr lvl="3">
              <a:buFont typeface="Lucida Grande"/>
              <a:buChar char="→"/>
            </a:pPr>
            <a:r>
              <a:rPr lang="en-US" dirty="0" smtClean="0"/>
              <a:t>SSA IR with type analysis</a:t>
            </a:r>
          </a:p>
          <a:p>
            <a:pPr lvl="3">
              <a:buFont typeface="Lucida Grande"/>
              <a:buChar char="→"/>
            </a:pPr>
            <a:r>
              <a:rPr lang="en-US" dirty="0" smtClean="0"/>
              <a:t>C or LLVM IR</a:t>
            </a:r>
          </a:p>
          <a:p>
            <a:pPr lvl="3">
              <a:buFont typeface="Lucida Grande"/>
              <a:buChar char="→"/>
            </a:pPr>
            <a:r>
              <a:rPr lang="en-US" dirty="0" smtClean="0"/>
              <a:t>native code</a:t>
            </a:r>
          </a:p>
          <a:p>
            <a:pPr lvl="2"/>
            <a:r>
              <a:rPr lang="en-US" dirty="0" smtClean="0"/>
              <a:t>Fall back to bytecode or interpretation if things too nasty</a:t>
            </a:r>
          </a:p>
          <a:p>
            <a:pPr lvl="1"/>
            <a:r>
              <a:rPr lang="en-US" dirty="0" smtClean="0"/>
              <a:t>So far, got the bytecode </a:t>
            </a:r>
            <a:r>
              <a:rPr lang="en-US" dirty="0" err="1" smtClean="0"/>
              <a:t>decompiler</a:t>
            </a:r>
            <a:r>
              <a:rPr lang="en-US" dirty="0" smtClean="0"/>
              <a:t>, an inference engine, and </a:t>
            </a:r>
            <a:r>
              <a:rPr lang="en-US" i="1" dirty="0" smtClean="0"/>
              <a:t>some</a:t>
            </a:r>
            <a:r>
              <a:rPr lang="en-US" dirty="0" smtClean="0"/>
              <a:t> tooling</a:t>
            </a:r>
          </a:p>
          <a:p>
            <a:pPr lvl="2"/>
            <a:r>
              <a:rPr lang="en-US" dirty="0" smtClean="0"/>
              <a:t>Not yet integrated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6E8C1-C2B3-EE40-BF76-16CAC4495E5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545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 the Horizon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Many proposed TIPs… my selection</a:t>
            </a:r>
          </a:p>
          <a:p>
            <a:pPr lvl="1"/>
            <a:r>
              <a:rPr lang="en-US" dirty="0"/>
              <a:t>TIP #198: Image Command XPM Extension</a:t>
            </a:r>
          </a:p>
          <a:p>
            <a:pPr lvl="1"/>
            <a:r>
              <a:rPr lang="en-US" dirty="0" smtClean="0"/>
              <a:t>TIP </a:t>
            </a:r>
            <a:r>
              <a:rPr lang="en-US" dirty="0"/>
              <a:t>#262: Background Images for Frames</a:t>
            </a:r>
          </a:p>
          <a:p>
            <a:pPr lvl="1"/>
            <a:r>
              <a:rPr lang="en-US" dirty="0" smtClean="0"/>
              <a:t>TIP </a:t>
            </a:r>
            <a:r>
              <a:rPr lang="en-US" dirty="0"/>
              <a:t>#288: Allow "</a:t>
            </a:r>
            <a:r>
              <a:rPr lang="en-US" dirty="0" err="1"/>
              <a:t>args</a:t>
            </a:r>
            <a:r>
              <a:rPr lang="en-US" dirty="0"/>
              <a:t>" Anywhere in Procedure Formal Arguments</a:t>
            </a:r>
          </a:p>
          <a:p>
            <a:pPr lvl="1"/>
            <a:r>
              <a:rPr lang="en-US" dirty="0" smtClean="0"/>
              <a:t>TIP </a:t>
            </a:r>
            <a:r>
              <a:rPr lang="en-US" dirty="0"/>
              <a:t>#309: Expose the Expression Parsing</a:t>
            </a:r>
          </a:p>
          <a:p>
            <a:pPr lvl="1"/>
            <a:r>
              <a:rPr lang="en-US" dirty="0" smtClean="0"/>
              <a:t>TIP </a:t>
            </a:r>
            <a:r>
              <a:rPr lang="en-US" dirty="0"/>
              <a:t>#384: Add File Alteration </a:t>
            </a:r>
            <a:r>
              <a:rPr lang="en-US" dirty="0" smtClean="0"/>
              <a:t>Monitoring</a:t>
            </a:r>
          </a:p>
          <a:p>
            <a:pPr lvl="1"/>
            <a:r>
              <a:rPr lang="en-US" dirty="0" smtClean="0"/>
              <a:t>TIP </a:t>
            </a:r>
            <a:r>
              <a:rPr lang="en-US" dirty="0"/>
              <a:t>#390: A Logging </a:t>
            </a:r>
            <a:r>
              <a:rPr lang="en-US" dirty="0" smtClean="0"/>
              <a:t>API</a:t>
            </a:r>
            <a:endParaRPr lang="en-US" dirty="0"/>
          </a:p>
          <a:p>
            <a:pPr lvl="1"/>
            <a:r>
              <a:rPr lang="en-US" dirty="0" smtClean="0"/>
              <a:t>TIP </a:t>
            </a:r>
            <a:r>
              <a:rPr lang="en-US" dirty="0"/>
              <a:t>#405: </a:t>
            </a:r>
            <a:r>
              <a:rPr lang="en-US" dirty="0" smtClean="0"/>
              <a:t>"</a:t>
            </a:r>
            <a:r>
              <a:rPr lang="en-US" dirty="0"/>
              <a:t>C" is for Cookie</a:t>
            </a:r>
          </a:p>
          <a:p>
            <a:pPr lvl="1"/>
            <a:r>
              <a:rPr lang="en-US" dirty="0" smtClean="0"/>
              <a:t>TIP #409: UDP in Tcl</a:t>
            </a:r>
          </a:p>
          <a:p>
            <a:pPr lvl="1"/>
            <a:r>
              <a:rPr lang="en-US" dirty="0" smtClean="0"/>
              <a:t>TIP </a:t>
            </a:r>
            <a:r>
              <a:rPr lang="en-US" dirty="0"/>
              <a:t>#411: Improved Channel Introspection via "</a:t>
            </a:r>
            <a:r>
              <a:rPr lang="en-US" dirty="0" err="1"/>
              <a:t>chan</a:t>
            </a:r>
            <a:r>
              <a:rPr lang="en-US" dirty="0"/>
              <a:t> info"</a:t>
            </a:r>
          </a:p>
          <a:p>
            <a:pPr lvl="1"/>
            <a:r>
              <a:rPr lang="en-US" dirty="0" smtClean="0"/>
              <a:t>TIP #415: Enable </a:t>
            </a:r>
            <a:r>
              <a:rPr lang="en-US" dirty="0"/>
              <a:t>Easy Creation of Circular Arc </a:t>
            </a:r>
            <a:r>
              <a:rPr lang="en-US" dirty="0" smtClean="0"/>
              <a:t>Segments</a:t>
            </a:r>
          </a:p>
          <a:p>
            <a:pPr lvl="1"/>
            <a:r>
              <a:rPr lang="en-US" dirty="0" smtClean="0"/>
              <a:t>TIP #424: Improving [exec]</a:t>
            </a:r>
          </a:p>
          <a:p>
            <a:pPr lvl="1"/>
            <a:r>
              <a:rPr lang="en-US" dirty="0"/>
              <a:t>TIP #426: Determining the "Type" of Commands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6E8C1-C2B3-EE40-BF76-16CAC4495E5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25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0200" dirty="0" smtClean="0"/>
              <a:t>Tcl Status</a:t>
            </a:r>
            <a:endParaRPr lang="en-US" sz="10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Community view</a:t>
            </a:r>
            <a:endParaRPr lang="en-US" dirty="0"/>
          </a:p>
        </p:txBody>
      </p:sp>
      <p:pic>
        <p:nvPicPr>
          <p:cNvPr id="5" name="Picture Placeholder 4" descr="building-a-community.jpg"/>
          <p:cNvPicPr>
            <a:picLocks noGrp="1" noChangeAspect="1"/>
          </p:cNvPicPr>
          <p:nvPr>
            <p:ph type="pic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12" t="5882" r="17610" b="23648"/>
          <a:stretch/>
        </p:blipFill>
        <p:spPr/>
      </p:pic>
    </p:spTree>
    <p:extLst>
      <p:ext uri="{BB962C8B-B14F-4D97-AF65-F5344CB8AC3E}">
        <p14:creationId xmlns:p14="http://schemas.microsoft.com/office/powerpoint/2010/main" val="1085468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Tcl Presentations">
  <a:themeElements>
    <a:clrScheme name="Twilight">
      <a:dk1>
        <a:sysClr val="windowText" lastClr="000000"/>
      </a:dk1>
      <a:lt1>
        <a:sysClr val="window" lastClr="FFFFFF"/>
      </a:lt1>
      <a:dk2>
        <a:srgbClr val="54638C"/>
      </a:dk2>
      <a:lt2>
        <a:srgbClr val="8D9AB3"/>
      </a:lt2>
      <a:accent1>
        <a:srgbClr val="FFAF03"/>
      </a:accent1>
      <a:accent2>
        <a:srgbClr val="FDE689"/>
      </a:accent2>
      <a:accent3>
        <a:srgbClr val="9E82E7"/>
      </a:accent3>
      <a:accent4>
        <a:srgbClr val="9735BB"/>
      </a:accent4>
      <a:accent5>
        <a:srgbClr val="BF2B2B"/>
      </a:accent5>
      <a:accent6>
        <a:srgbClr val="ED7307"/>
      </a:accent6>
      <a:hlink>
        <a:srgbClr val="FFAF03"/>
      </a:hlink>
      <a:folHlink>
        <a:srgbClr val="FDE689"/>
      </a:folHlink>
    </a:clrScheme>
    <a:fontScheme name="Twilight">
      <a:majorFont>
        <a:latin typeface="Century Gothic"/>
        <a:ea typeface=""/>
        <a:cs typeface=""/>
        <a:font script="Jpan" typeface="ＭＳ Ｐゴシック"/>
      </a:majorFont>
      <a:minorFont>
        <a:latin typeface="Century Gothic"/>
        <a:ea typeface=""/>
        <a:cs typeface=""/>
        <a:font script="Jpan" typeface="ＭＳ Ｐゴシック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0000"/>
              </a:schemeClr>
            </a:gs>
            <a:gs pos="100000">
              <a:schemeClr val="phClr">
                <a:tint val="100000"/>
                <a:shade val="94000"/>
                <a:satMod val="135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60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38100" dist="12700" dir="5400000">
              <a:srgbClr val="FFFFFF">
                <a:alpha val="75000"/>
              </a:srgbClr>
            </a:innerShdw>
            <a:outerShdw blurRad="88900" dist="50800" dir="5400000" sx="102000" sy="102000" algn="tr" rotWithShape="0">
              <a:srgbClr val="808080">
                <a:alpha val="50000"/>
              </a:srgbClr>
            </a:outerShdw>
          </a:effectLst>
        </a:effectStyle>
        <a:effectStyle>
          <a:effectLst>
            <a:outerShdw blurRad="317500" dist="762000" dir="5400000" sy="45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alanced" dir="tl"/>
          </a:scene3d>
          <a:sp3d extrusionH="12700" prstMaterial="softEdge">
            <a:bevelT w="38100" h="1270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200000"/>
              </a:schemeClr>
              <a:schemeClr val="phClr">
                <a:tint val="30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20000"/>
                <a:satMod val="200000"/>
              </a:schemeClr>
              <a:schemeClr val="phClr">
                <a:tint val="50000"/>
                <a:satMod val="1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Tcl Presentations.thmx</Template>
  <TotalTime>4503</TotalTime>
  <Words>519</Words>
  <Application>Microsoft Macintosh PowerPoint</Application>
  <PresentationFormat>On-screen Show (4:3)</PresentationFormat>
  <Paragraphs>116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Tcl Presentations</vt:lpstr>
      <vt:lpstr>Tcl Status Update</vt:lpstr>
      <vt:lpstr>Tcl Status</vt:lpstr>
      <vt:lpstr>Current Release Status</vt:lpstr>
      <vt:lpstr>Current Support Status</vt:lpstr>
      <vt:lpstr>Tcl Status</vt:lpstr>
      <vt:lpstr>Current Development Status</vt:lpstr>
      <vt:lpstr>On the Horizon</vt:lpstr>
      <vt:lpstr>On the Horizon</vt:lpstr>
      <vt:lpstr>Tcl Status</vt:lpstr>
      <vt:lpstr>Wider Community</vt:lpstr>
    </vt:vector>
  </TitlesOfParts>
  <Company>University of Manchester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Tcl Status Update</dc:title>
  <dc:creator>Donal Fellows</dc:creator>
  <cp:lastModifiedBy>Donal Fellows</cp:lastModifiedBy>
  <cp:revision>19</cp:revision>
  <dcterms:created xsi:type="dcterms:W3CDTF">2014-07-10T06:33:12Z</dcterms:created>
  <dcterms:modified xsi:type="dcterms:W3CDTF">2014-07-13T09:36:49Z</dcterms:modified>
</cp:coreProperties>
</file>